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0" r:id="rId2"/>
    <p:sldId id="287" r:id="rId3"/>
    <p:sldId id="256" r:id="rId4"/>
    <p:sldId id="290" r:id="rId5"/>
    <p:sldId id="291" r:id="rId6"/>
    <p:sldId id="289" r:id="rId7"/>
    <p:sldId id="263" r:id="rId8"/>
    <p:sldId id="293" r:id="rId9"/>
    <p:sldId id="285" r:id="rId10"/>
    <p:sldId id="264" r:id="rId11"/>
    <p:sldId id="271" r:id="rId12"/>
    <p:sldId id="268" r:id="rId13"/>
    <p:sldId id="265" r:id="rId14"/>
    <p:sldId id="266" r:id="rId15"/>
    <p:sldId id="267" r:id="rId16"/>
    <p:sldId id="273" r:id="rId17"/>
    <p:sldId id="286" r:id="rId18"/>
    <p:sldId id="282" r:id="rId19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DDE2AC"/>
    <a:srgbClr val="FFCCCC"/>
    <a:srgbClr val="FF6600"/>
    <a:srgbClr val="008000"/>
    <a:srgbClr val="DFF1F5"/>
    <a:srgbClr val="FF0000"/>
    <a:srgbClr val="F692B8"/>
    <a:srgbClr val="F16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1" autoAdjust="0"/>
    <p:restoredTop sz="84325" autoAdjust="0"/>
  </p:normalViewPr>
  <p:slideViewPr>
    <p:cSldViewPr>
      <p:cViewPr varScale="1">
        <p:scale>
          <a:sx n="74" d="100"/>
          <a:sy n="74" d="100"/>
        </p:scale>
        <p:origin x="115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A606BE1F-A515-40F7-8FF3-3A88770C9B30}" type="datetimeFigureOut">
              <a:rPr lang="es-CL"/>
              <a:pPr>
                <a:defRPr/>
              </a:pPr>
              <a:t>21-09-2016</a:t>
            </a:fld>
            <a:endParaRPr lang="es-C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CL" noProof="0" smtClean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CL" noProof="0" smtClean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975D1C5D-DF79-4C6F-BDBC-36F30F5F43A7}" type="slidenum">
              <a:rPr lang="es-CL"/>
              <a:pPr>
                <a:defRPr/>
              </a:pPr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671227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CL" smtClean="0"/>
              <a:t>Este nos provee y determina la visión y métodos de un programador en la construcción de un programa.  Diferentes formas de pensar un problema.</a:t>
            </a:r>
          </a:p>
        </p:txBody>
      </p:sp>
      <p:sp>
        <p:nvSpPr>
          <p:cNvPr id="2355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2A734C1-614D-4706-84F3-2D1F7592076F}" type="slidenum">
              <a:rPr lang="es-CL"/>
              <a:pPr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74898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Diferenciar entre *.java y *.</a:t>
            </a:r>
            <a:r>
              <a:rPr lang="es-CL" dirty="0" err="1" smtClean="0"/>
              <a:t>class</a:t>
            </a:r>
            <a:endParaRPr lang="es-CL" dirty="0" smtClean="0"/>
          </a:p>
          <a:p>
            <a:r>
              <a:rPr lang="es-CL" dirty="0" smtClean="0"/>
              <a:t>Recordar convenciones de programación: Variables y métodos</a:t>
            </a:r>
            <a:r>
              <a:rPr lang="es-CL" baseline="0" dirty="0" smtClean="0"/>
              <a:t> con minúsculas.</a:t>
            </a:r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5D1C5D-DF79-4C6F-BDBC-36F30F5F43A7}" type="slidenum">
              <a:rPr lang="es-CL" smtClean="0"/>
              <a:pPr>
                <a:defRPr/>
              </a:pPr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53398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8FBF6E-4027-4A7B-BE2A-9ECFB18D4BE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6FA2B-D2F5-4AE0-ACFD-650500F4E4E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6EFE9-C246-4F47-80B2-1A32AF9EC61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ítulo y texto e imágenes prediseñ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imágenes prediseñadas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s-E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13378A-C802-4A05-94FB-C4B0268546A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ítulo, objetos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3D40B-76D4-4BC5-BD5B-5BE21BCD97A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AAC34D-1272-41BF-94F0-DDBAEB7DE25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52485C-AFCB-4032-98BD-6D2DE010F53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CA80C3-6C5A-4796-9952-53C25FB2593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FAD743-B5E2-49D2-A222-2D608028F01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F2072-43D8-43EA-B089-18D791C4EEA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EB9504-8349-4D0D-AA2B-C2A5C947E45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7CFAB3-8D1A-4043-BD74-C999DBB03C4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404802-5487-43EA-B3EC-F4ABC29737F6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CFF1A63C-F747-4EB9-99A0-8362C334D7E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/>
          <p:cNvSpPr>
            <a:spLocks noGrp="1" noChangeArrowheads="1"/>
          </p:cNvSpPr>
          <p:nvPr>
            <p:ph type="title"/>
          </p:nvPr>
        </p:nvSpPr>
        <p:spPr>
          <a:xfrm>
            <a:off x="534194" y="404664"/>
            <a:ext cx="8147050" cy="1844675"/>
          </a:xfrm>
        </p:spPr>
        <p:txBody>
          <a:bodyPr/>
          <a:lstStyle/>
          <a:p>
            <a:pPr eaLnBrk="1" hangingPunct="1"/>
            <a:r>
              <a:rPr lang="es-ES_tradnl" sz="7200" b="1" dirty="0" smtClean="0">
                <a:latin typeface="DFPOP1-W9" panose="02010609010101010101" pitchFamily="1" charset="-128"/>
                <a:ea typeface="DFPOP1-W9" panose="02010609010101010101" pitchFamily="1" charset="-128"/>
              </a:rPr>
              <a:t>Clases y Objetos</a:t>
            </a:r>
            <a:endParaRPr lang="es-ES" sz="7200" b="1" dirty="0" smtClean="0">
              <a:latin typeface="DFPOP1-W9" panose="02010609010101010101" pitchFamily="1" charset="-128"/>
              <a:ea typeface="DFPOP1-W9" panose="02010609010101010101" pitchFamily="1" charset="-128"/>
            </a:endParaRPr>
          </a:p>
        </p:txBody>
      </p:sp>
      <p:pic>
        <p:nvPicPr>
          <p:cNvPr id="2051" name="Picture 7" descr="MC900280322[1]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11188" y="1844675"/>
            <a:ext cx="1719262" cy="2089150"/>
          </a:xfrm>
        </p:spPr>
      </p:pic>
      <p:pic>
        <p:nvPicPr>
          <p:cNvPr id="2052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613" y="3517900"/>
            <a:ext cx="5256212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12" descr="MM900318090[1]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588" y="5027613"/>
            <a:ext cx="1655762" cy="99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Llamada rectangular redondeada 2"/>
          <p:cNvSpPr/>
          <p:nvPr/>
        </p:nvSpPr>
        <p:spPr>
          <a:xfrm>
            <a:off x="6119738" y="3500438"/>
            <a:ext cx="2232174" cy="1097012"/>
          </a:xfrm>
          <a:prstGeom prst="wedgeRoundRectCallout">
            <a:avLst>
              <a:gd name="adj1" fmla="val 17401"/>
              <a:gd name="adj2" fmla="val 101399"/>
              <a:gd name="adj3" fmla="val 16667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solidFill>
                  <a:srgbClr val="002060"/>
                </a:solidFill>
              </a:rPr>
              <a:t>¡¡ Un viaje a otro mundo!!</a:t>
            </a:r>
            <a:endParaRPr lang="es-CL" sz="2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2413" y="1052512"/>
            <a:ext cx="4103563" cy="4464719"/>
          </a:xfrm>
          <a:solidFill>
            <a:srgbClr val="DDE2AC"/>
          </a:solidFill>
        </p:spPr>
        <p:txBody>
          <a:bodyPr/>
          <a:lstStyle/>
          <a:p>
            <a:pPr marL="6350" indent="0" eaLnBrk="1" hangingPunct="1">
              <a:buFontTx/>
              <a:buNone/>
            </a:pPr>
            <a:r>
              <a:rPr lang="es-ES" sz="2400" b="1" dirty="0"/>
              <a:t>Clases</a:t>
            </a:r>
            <a:r>
              <a:rPr lang="es-ES" sz="2000" dirty="0"/>
              <a:t>:  representan conceptos, </a:t>
            </a:r>
            <a:r>
              <a:rPr lang="es-ES" sz="2000" dirty="0" smtClean="0"/>
              <a:t>cosas, hechos o entidades significativas en un problema determinado.</a:t>
            </a:r>
          </a:p>
          <a:p>
            <a:pPr marL="6350" indent="20638" eaLnBrk="1" hangingPunct="1">
              <a:buFontTx/>
              <a:buNone/>
            </a:pPr>
            <a:r>
              <a:rPr lang="es-ES_tradnl" sz="2000" dirty="0" smtClean="0"/>
              <a:t>	</a:t>
            </a:r>
            <a:r>
              <a:rPr lang="es-ES_tradnl" sz="2000" dirty="0" smtClean="0">
                <a:latin typeface="+mj-lt"/>
              </a:rPr>
              <a:t>Una </a:t>
            </a:r>
            <a:r>
              <a:rPr lang="es-ES_tradnl" sz="2000" b="1" dirty="0" smtClean="0">
                <a:latin typeface="+mj-lt"/>
              </a:rPr>
              <a:t>clase</a:t>
            </a:r>
            <a:r>
              <a:rPr lang="es-ES_tradnl" sz="2000" dirty="0" smtClean="0">
                <a:latin typeface="+mj-lt"/>
              </a:rPr>
              <a:t> es un </a:t>
            </a:r>
            <a:r>
              <a:rPr lang="es-ES" sz="2000" dirty="0" smtClean="0">
                <a:latin typeface="+mj-lt"/>
              </a:rPr>
              <a:t>proyecto para un </a:t>
            </a:r>
            <a:r>
              <a:rPr lang="es-ES" sz="2000" b="1" dirty="0" smtClean="0">
                <a:latin typeface="+mj-lt"/>
              </a:rPr>
              <a:t>objeto</a:t>
            </a:r>
            <a:r>
              <a:rPr lang="es-ES" sz="2000" dirty="0" smtClean="0">
                <a:latin typeface="+mj-lt"/>
              </a:rPr>
              <a:t>. </a:t>
            </a:r>
          </a:p>
          <a:p>
            <a:pPr marL="6350" indent="20638" eaLnBrk="1" hangingPunct="1">
              <a:buFontTx/>
              <a:buNone/>
            </a:pPr>
            <a:r>
              <a:rPr lang="es-ES" sz="2000" dirty="0">
                <a:latin typeface="+mj-lt"/>
              </a:rPr>
              <a:t>	</a:t>
            </a:r>
            <a:r>
              <a:rPr lang="es-ES" sz="2000" dirty="0" smtClean="0">
                <a:latin typeface="+mj-lt"/>
              </a:rPr>
              <a:t>Le dice a la máquina virtual cómo hacer un </a:t>
            </a:r>
            <a:r>
              <a:rPr lang="es-ES" sz="2000" b="1" dirty="0" smtClean="0">
                <a:latin typeface="+mj-lt"/>
              </a:rPr>
              <a:t>objeto</a:t>
            </a:r>
            <a:r>
              <a:rPr lang="es-ES" sz="2000" dirty="0" smtClean="0">
                <a:latin typeface="+mj-lt"/>
              </a:rPr>
              <a:t> de un tipo particular. </a:t>
            </a:r>
          </a:p>
          <a:p>
            <a:pPr marL="6350" indent="20638" eaLnBrk="1" hangingPunct="1">
              <a:buFontTx/>
              <a:buNone/>
            </a:pPr>
            <a:r>
              <a:rPr lang="es-ES" sz="2000" dirty="0">
                <a:latin typeface="+mj-lt"/>
              </a:rPr>
              <a:t>	</a:t>
            </a:r>
            <a:r>
              <a:rPr lang="es-ES" sz="2000" dirty="0" smtClean="0">
                <a:latin typeface="+mj-lt"/>
              </a:rPr>
              <a:t>Cada </a:t>
            </a:r>
            <a:r>
              <a:rPr lang="es-ES" sz="2000" b="1" dirty="0" smtClean="0">
                <a:latin typeface="+mj-lt"/>
              </a:rPr>
              <a:t>objeto</a:t>
            </a:r>
            <a:r>
              <a:rPr lang="es-ES" sz="2000" dirty="0" smtClean="0">
                <a:latin typeface="+mj-lt"/>
              </a:rPr>
              <a:t> a partir de esa </a:t>
            </a:r>
            <a:r>
              <a:rPr lang="es-ES" sz="2000" b="1" dirty="0" smtClean="0">
                <a:latin typeface="+mj-lt"/>
              </a:rPr>
              <a:t>clase</a:t>
            </a:r>
            <a:r>
              <a:rPr lang="es-ES" sz="2000" dirty="0" smtClean="0">
                <a:latin typeface="+mj-lt"/>
              </a:rPr>
              <a:t> puede tener sus propios valores para los atributos de esa clase</a:t>
            </a:r>
            <a:r>
              <a:rPr lang="es-ES" sz="2000" dirty="0" smtClean="0"/>
              <a:t>.</a:t>
            </a:r>
            <a:br>
              <a:rPr lang="es-ES" sz="2000" dirty="0" smtClean="0"/>
            </a:br>
            <a:endParaRPr lang="es-ES" sz="1800" dirty="0" smtClean="0"/>
          </a:p>
        </p:txBody>
      </p:sp>
      <p:sp>
        <p:nvSpPr>
          <p:cNvPr id="13315" name="Rectangle 6"/>
          <p:cNvSpPr>
            <a:spLocks noChangeArrowheads="1"/>
          </p:cNvSpPr>
          <p:nvPr/>
        </p:nvSpPr>
        <p:spPr bwMode="auto">
          <a:xfrm>
            <a:off x="1258888" y="0"/>
            <a:ext cx="655320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 anchor="ctr"/>
          <a:lstStyle/>
          <a:p>
            <a:pPr algn="ctr"/>
            <a:r>
              <a:rPr lang="es-ES_tradnl" sz="5400" dirty="0">
                <a:solidFill>
                  <a:schemeClr val="tx2"/>
                </a:solidFill>
                <a:latin typeface="DFPOP1-W9" panose="02010609010101010101" pitchFamily="1" charset="-128"/>
                <a:ea typeface="DFPOP1-W9" panose="02010609010101010101" pitchFamily="1" charset="-128"/>
              </a:rPr>
              <a:t>Clases y Objetos</a:t>
            </a:r>
            <a:endParaRPr lang="es-ES" sz="5400" dirty="0">
              <a:solidFill>
                <a:schemeClr val="tx2"/>
              </a:solidFill>
              <a:latin typeface="DFPOP1-W9" panose="02010609010101010101" pitchFamily="1" charset="-128"/>
              <a:ea typeface="DFPOP1-W9" panose="02010609010101010101" pitchFamily="1" charset="-128"/>
            </a:endParaRPr>
          </a:p>
        </p:txBody>
      </p:sp>
      <p:sp>
        <p:nvSpPr>
          <p:cNvPr id="13316" name="Rectangle 10"/>
          <p:cNvSpPr>
            <a:spLocks noChangeArrowheads="1"/>
          </p:cNvSpPr>
          <p:nvPr/>
        </p:nvSpPr>
        <p:spPr bwMode="auto">
          <a:xfrm>
            <a:off x="4644008" y="3861048"/>
            <a:ext cx="4320480" cy="2246769"/>
          </a:xfrm>
          <a:prstGeom prst="rect">
            <a:avLst/>
          </a:prstGeom>
          <a:gradFill flip="none" rotWithShape="1">
            <a:gsLst>
              <a:gs pos="0">
                <a:srgbClr val="DDE2AC"/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rgbClr val="FFCCCC"/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_tradnl" sz="2000" u="sng" dirty="0"/>
              <a:t>Ejemplos:</a:t>
            </a:r>
          </a:p>
          <a:p>
            <a:r>
              <a:rPr lang="es-ES" sz="2000" dirty="0"/>
              <a:t>Clase</a:t>
            </a:r>
            <a:r>
              <a:rPr lang="es-ES" sz="2000" dirty="0" smtClean="0"/>
              <a:t>: Galleta</a:t>
            </a:r>
            <a:endParaRPr lang="es-ES" sz="2000" dirty="0"/>
          </a:p>
          <a:p>
            <a:r>
              <a:rPr lang="es-ES" sz="2000" dirty="0"/>
              <a:t>Objetos: </a:t>
            </a:r>
            <a:r>
              <a:rPr lang="es-ES" sz="2000" dirty="0" err="1" smtClean="0"/>
              <a:t>Kuki</a:t>
            </a:r>
            <a:r>
              <a:rPr lang="es-ES" sz="2000" dirty="0" smtClean="0"/>
              <a:t>, Tritón, Oreo</a:t>
            </a:r>
            <a:endParaRPr lang="es-ES" sz="2000" u="sng" dirty="0"/>
          </a:p>
          <a:p>
            <a:r>
              <a:rPr lang="es-ES" sz="2000" dirty="0"/>
              <a:t>Clase: </a:t>
            </a:r>
            <a:r>
              <a:rPr lang="es-ES" sz="2000" dirty="0" smtClean="0"/>
              <a:t>Persona</a:t>
            </a:r>
            <a:endParaRPr lang="es-ES" sz="2000" dirty="0"/>
          </a:p>
          <a:p>
            <a:r>
              <a:rPr lang="es-ES" sz="2000" dirty="0" smtClean="0"/>
              <a:t>Objetos: Cliente, Empleado, Invitado </a:t>
            </a:r>
            <a:endParaRPr lang="es-ES" sz="2000" dirty="0"/>
          </a:p>
          <a:p>
            <a:r>
              <a:rPr lang="es-ES" sz="2000" dirty="0"/>
              <a:t>Clase: Ave</a:t>
            </a:r>
          </a:p>
          <a:p>
            <a:r>
              <a:rPr lang="es-ES" sz="2000" dirty="0"/>
              <a:t>Objetos: Colibrí, Cóndor, </a:t>
            </a:r>
            <a:r>
              <a:rPr lang="es-ES" sz="2000" dirty="0" smtClean="0"/>
              <a:t>Águila</a:t>
            </a:r>
            <a:endParaRPr lang="es-ES" sz="2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354" y="981075"/>
            <a:ext cx="3284782" cy="2630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400" y="3284984"/>
            <a:ext cx="1565275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425" y="5013325"/>
            <a:ext cx="13589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025" y="2611275"/>
            <a:ext cx="1992313" cy="194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03350" y="404813"/>
            <a:ext cx="1512888" cy="10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2" name="WordArt 8"/>
          <p:cNvSpPr>
            <a:spLocks noChangeArrowheads="1" noChangeShapeType="1" noTextEdit="1"/>
          </p:cNvSpPr>
          <p:nvPr/>
        </p:nvSpPr>
        <p:spPr bwMode="auto">
          <a:xfrm>
            <a:off x="3348038" y="476250"/>
            <a:ext cx="4176712" cy="935038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13005"/>
                <a:gd name="adj2" fmla="val 0"/>
              </a:avLst>
            </a:prstTxWarp>
          </a:bodyPr>
          <a:lstStyle/>
          <a:p>
            <a:pPr algn="ctr"/>
            <a:r>
              <a:rPr lang="es-CL" sz="3600" kern="10">
                <a:ln w="9525">
                  <a:noFill/>
                  <a:round/>
                  <a:headEnd/>
                  <a:tailEnd/>
                </a:ln>
                <a:solidFill>
                  <a:schemeClr val="tx2"/>
                </a:solidFill>
                <a:effectLst>
                  <a:outerShdw dist="53882" dir="2700000" algn="ctr" rotWithShape="0">
                    <a:srgbClr val="C0C0C0">
                      <a:alpha val="79999"/>
                    </a:srgbClr>
                  </a:outerShdw>
                </a:effectLst>
                <a:latin typeface="Teen"/>
              </a:rPr>
              <a:t>Ejercicio: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1763689" y="1772816"/>
            <a:ext cx="703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En una aplicación …</a:t>
            </a:r>
            <a:endParaRPr lang="es-CL" sz="2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768" y="2711561"/>
            <a:ext cx="3197881" cy="3688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/>
          <p:cNvSpPr txBox="1">
            <a:spLocks noChangeArrowheads="1"/>
          </p:cNvSpPr>
          <p:nvPr/>
        </p:nvSpPr>
        <p:spPr bwMode="auto">
          <a:xfrm>
            <a:off x="395288" y="260350"/>
            <a:ext cx="8353425" cy="2520950"/>
          </a:xfrm>
          <a:prstGeom prst="rect">
            <a:avLst/>
          </a:prstGeom>
          <a:solidFill>
            <a:srgbClr val="FFFF99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marL="6350" indent="20638">
              <a:spcBef>
                <a:spcPct val="20000"/>
              </a:spcBef>
            </a:pPr>
            <a:r>
              <a:rPr lang="es-ES" sz="2000" dirty="0"/>
              <a:t>Una </a:t>
            </a:r>
            <a:r>
              <a:rPr lang="es-ES" sz="2400" dirty="0">
                <a:latin typeface="Aharoni" pitchFamily="2" charset="-79"/>
                <a:cs typeface="Aharoni" pitchFamily="2" charset="-79"/>
              </a:rPr>
              <a:t>clase</a:t>
            </a:r>
            <a:r>
              <a:rPr lang="es-ES" sz="2000" dirty="0"/>
              <a:t> describe las características comunes de un conjunto de </a:t>
            </a:r>
            <a:r>
              <a:rPr lang="es-ES" sz="2400" dirty="0">
                <a:latin typeface="Aharoni" pitchFamily="2" charset="-79"/>
                <a:cs typeface="Aharoni" pitchFamily="2" charset="-79"/>
              </a:rPr>
              <a:t>objetos</a:t>
            </a:r>
            <a:r>
              <a:rPr lang="es-ES" sz="1400" dirty="0"/>
              <a:t> </a:t>
            </a:r>
            <a:r>
              <a:rPr lang="es-ES" sz="2000" dirty="0"/>
              <a:t>(instancias). Cuando diseñes una clase piensa que </a:t>
            </a:r>
            <a:r>
              <a:rPr lang="es-ES" sz="2400" dirty="0">
                <a:latin typeface="Aharoni" pitchFamily="2" charset="-79"/>
                <a:cs typeface="Aharoni" pitchFamily="2" charset="-79"/>
              </a:rPr>
              <a:t>objetos</a:t>
            </a:r>
            <a:r>
              <a:rPr lang="es-ES" sz="2000" dirty="0"/>
              <a:t> pueden ser creados a partir de esa </a:t>
            </a:r>
            <a:r>
              <a:rPr lang="es-ES" sz="2400" dirty="0">
                <a:latin typeface="Aharoni" pitchFamily="2" charset="-79"/>
                <a:cs typeface="Aharoni" pitchFamily="2" charset="-79"/>
              </a:rPr>
              <a:t>clase</a:t>
            </a:r>
            <a:r>
              <a:rPr lang="es-ES" sz="2000" dirty="0"/>
              <a:t>. </a:t>
            </a:r>
            <a:endParaRPr lang="es-ES" sz="2000" dirty="0" smtClean="0"/>
          </a:p>
          <a:p>
            <a:pPr marL="6350" indent="20638">
              <a:spcBef>
                <a:spcPct val="20000"/>
              </a:spcBef>
            </a:pPr>
            <a:r>
              <a:rPr lang="es-ES" sz="2000" dirty="0" smtClean="0"/>
              <a:t>Piensa </a:t>
            </a:r>
            <a:r>
              <a:rPr lang="es-ES" sz="2000" dirty="0"/>
              <a:t>en:</a:t>
            </a:r>
          </a:p>
          <a:p>
            <a:pPr marL="6350" indent="20638"/>
            <a:r>
              <a:rPr lang="es-ES_tradnl" dirty="0" smtClean="0"/>
              <a:t>	Que </a:t>
            </a:r>
            <a:r>
              <a:rPr lang="es-ES_tradnl" dirty="0"/>
              <a:t>cosas </a:t>
            </a:r>
            <a:r>
              <a:rPr lang="es-ES_tradnl" b="1" dirty="0"/>
              <a:t>conoces</a:t>
            </a:r>
            <a:r>
              <a:rPr lang="es-ES_tradnl" dirty="0"/>
              <a:t> del objeto</a:t>
            </a:r>
          </a:p>
          <a:p>
            <a:pPr marL="6350" indent="20638"/>
            <a:r>
              <a:rPr lang="es-ES_tradnl" dirty="0" smtClean="0"/>
              <a:t>	Que </a:t>
            </a:r>
            <a:r>
              <a:rPr lang="es-ES_tradnl" dirty="0"/>
              <a:t>cosas </a:t>
            </a:r>
            <a:r>
              <a:rPr lang="es-ES_tradnl" b="1" dirty="0"/>
              <a:t>hace</a:t>
            </a:r>
            <a:r>
              <a:rPr lang="es-ES_tradnl" dirty="0"/>
              <a:t> el objeto</a:t>
            </a:r>
            <a:endParaRPr lang="es-ES" sz="2000" dirty="0"/>
          </a:p>
        </p:txBody>
      </p:sp>
      <p:grpSp>
        <p:nvGrpSpPr>
          <p:cNvPr id="15363" name="Group 13"/>
          <p:cNvGrpSpPr>
            <a:grpSpLocks/>
          </p:cNvGrpSpPr>
          <p:nvPr/>
        </p:nvGrpSpPr>
        <p:grpSpPr bwMode="auto">
          <a:xfrm>
            <a:off x="1835150" y="3068638"/>
            <a:ext cx="1728788" cy="2376487"/>
            <a:chOff x="1247" y="2160"/>
            <a:chExt cx="1089" cy="1497"/>
          </a:xfrm>
        </p:grpSpPr>
        <p:sp>
          <p:nvSpPr>
            <p:cNvPr id="15367" name="Rectangle 7"/>
            <p:cNvSpPr>
              <a:spLocks noChangeArrowheads="1"/>
            </p:cNvSpPr>
            <p:nvPr/>
          </p:nvSpPr>
          <p:spPr bwMode="auto">
            <a:xfrm>
              <a:off x="1247" y="2160"/>
              <a:ext cx="1089" cy="1497"/>
            </a:xfrm>
            <a:prstGeom prst="rect">
              <a:avLst/>
            </a:prstGeom>
            <a:solidFill>
              <a:srgbClr val="B3A8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81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15368" name="Rectangle 8"/>
            <p:cNvSpPr>
              <a:spLocks noChangeArrowheads="1"/>
            </p:cNvSpPr>
            <p:nvPr/>
          </p:nvSpPr>
          <p:spPr bwMode="auto">
            <a:xfrm>
              <a:off x="1247" y="2160"/>
              <a:ext cx="1089" cy="272"/>
            </a:xfrm>
            <a:prstGeom prst="rect">
              <a:avLst/>
            </a:prstGeom>
            <a:solidFill>
              <a:srgbClr val="B3A8F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_tradnl"/>
                <a:t>Boton</a:t>
              </a:r>
              <a:endParaRPr lang="es-ES"/>
            </a:p>
          </p:txBody>
        </p:sp>
        <p:sp>
          <p:nvSpPr>
            <p:cNvPr id="15369" name="Text Box 9"/>
            <p:cNvSpPr txBox="1">
              <a:spLocks noChangeArrowheads="1"/>
            </p:cNvSpPr>
            <p:nvPr/>
          </p:nvSpPr>
          <p:spPr bwMode="auto">
            <a:xfrm>
              <a:off x="1247" y="2432"/>
              <a:ext cx="1089" cy="44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s-ES_tradnl" sz="1600"/>
                <a:t>descripcion</a:t>
              </a:r>
            </a:p>
            <a:p>
              <a:pPr>
                <a:spcBef>
                  <a:spcPct val="50000"/>
                </a:spcBef>
              </a:pPr>
              <a:r>
                <a:rPr lang="es-ES_tradnl" sz="1600"/>
                <a:t>color</a:t>
              </a:r>
              <a:endParaRPr lang="es-ES" sz="1600"/>
            </a:p>
          </p:txBody>
        </p:sp>
        <p:sp>
          <p:nvSpPr>
            <p:cNvPr id="15370" name="Text Box 10"/>
            <p:cNvSpPr txBox="1">
              <a:spLocks noChangeArrowheads="1"/>
            </p:cNvSpPr>
            <p:nvPr/>
          </p:nvSpPr>
          <p:spPr bwMode="auto">
            <a:xfrm>
              <a:off x="1247" y="2931"/>
              <a:ext cx="998" cy="6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s-ES_tradnl" sz="1200" dirty="0" err="1"/>
                <a:t>cambiarColor</a:t>
              </a:r>
              <a:r>
                <a:rPr lang="es-ES_tradnl" sz="1200" dirty="0"/>
                <a:t>()</a:t>
              </a:r>
            </a:p>
            <a:p>
              <a:pPr>
                <a:spcBef>
                  <a:spcPct val="50000"/>
                </a:spcBef>
              </a:pPr>
              <a:r>
                <a:rPr lang="es-ES_tradnl" sz="1200" dirty="0" err="1"/>
                <a:t>cambiarDescrip</a:t>
              </a:r>
              <a:r>
                <a:rPr lang="es-ES_tradnl" sz="1200" dirty="0"/>
                <a:t>()</a:t>
              </a:r>
            </a:p>
            <a:p>
              <a:pPr>
                <a:spcBef>
                  <a:spcPct val="50000"/>
                </a:spcBef>
              </a:pPr>
              <a:r>
                <a:rPr lang="es-ES_tradnl" sz="1200" dirty="0" err="1"/>
                <a:t>alPresionar</a:t>
              </a:r>
              <a:r>
                <a:rPr lang="es-ES_tradnl" sz="1200" dirty="0"/>
                <a:t>()</a:t>
              </a:r>
            </a:p>
            <a:p>
              <a:pPr>
                <a:spcBef>
                  <a:spcPct val="50000"/>
                </a:spcBef>
              </a:pPr>
              <a:r>
                <a:rPr lang="es-ES_tradnl" sz="1200" dirty="0" err="1"/>
                <a:t>alQuitarPresion</a:t>
              </a:r>
              <a:r>
                <a:rPr lang="es-ES_tradnl" sz="1200" dirty="0"/>
                <a:t>()</a:t>
              </a:r>
              <a:endParaRPr lang="es-ES" sz="1200" dirty="0"/>
            </a:p>
          </p:txBody>
        </p:sp>
      </p:grpSp>
      <p:sp>
        <p:nvSpPr>
          <p:cNvPr id="15364" name="Text Box 11"/>
          <p:cNvSpPr txBox="1">
            <a:spLocks noChangeArrowheads="1"/>
          </p:cNvSpPr>
          <p:nvPr/>
        </p:nvSpPr>
        <p:spPr bwMode="auto">
          <a:xfrm>
            <a:off x="3708400" y="3644900"/>
            <a:ext cx="33845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sz="2800">
                <a:latin typeface="Biondi" pitchFamily="2" charset="0"/>
              </a:rPr>
              <a:t>Conoces =&gt; </a:t>
            </a:r>
            <a:r>
              <a:rPr lang="es-ES_tradnl" sz="3200" b="1">
                <a:latin typeface="Biondi" pitchFamily="2" charset="0"/>
              </a:rPr>
              <a:t>Atributos</a:t>
            </a:r>
            <a:endParaRPr lang="es-ES" sz="3200" b="1">
              <a:latin typeface="Biondi" pitchFamily="2" charset="0"/>
            </a:endParaRPr>
          </a:p>
        </p:txBody>
      </p:sp>
      <p:sp>
        <p:nvSpPr>
          <p:cNvPr id="15365" name="Text Box 12"/>
          <p:cNvSpPr txBox="1">
            <a:spLocks noChangeArrowheads="1"/>
          </p:cNvSpPr>
          <p:nvPr/>
        </p:nvSpPr>
        <p:spPr bwMode="auto">
          <a:xfrm>
            <a:off x="3708400" y="4652963"/>
            <a:ext cx="33115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sz="2800" dirty="0">
                <a:latin typeface="Biondi" pitchFamily="2" charset="0"/>
              </a:rPr>
              <a:t>Hace =&gt;</a:t>
            </a:r>
            <a:r>
              <a:rPr lang="es-ES_tradnl" sz="2800" b="1" dirty="0">
                <a:latin typeface="Biondi" pitchFamily="2" charset="0"/>
              </a:rPr>
              <a:t> Métodos</a:t>
            </a:r>
            <a:endParaRPr lang="es-ES" sz="2800" b="1" dirty="0">
              <a:latin typeface="Biondi" pitchFamily="2" charset="0"/>
            </a:endParaRPr>
          </a:p>
        </p:txBody>
      </p:sp>
      <p:sp>
        <p:nvSpPr>
          <p:cNvPr id="15366" name="Text Box 14"/>
          <p:cNvSpPr txBox="1">
            <a:spLocks noChangeArrowheads="1"/>
          </p:cNvSpPr>
          <p:nvPr/>
        </p:nvSpPr>
        <p:spPr bwMode="auto">
          <a:xfrm>
            <a:off x="6229350" y="5373688"/>
            <a:ext cx="2735263" cy="131127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r>
              <a:rPr lang="es-ES" sz="1600" dirty="0"/>
              <a:t>OJO: </a:t>
            </a:r>
            <a:r>
              <a:rPr lang="es-ES" sz="1600" dirty="0" smtClean="0"/>
              <a:t>Iguales </a:t>
            </a:r>
            <a:r>
              <a:rPr lang="es-ES" sz="2400" dirty="0">
                <a:latin typeface="Boopee" pitchFamily="2" charset="0"/>
              </a:rPr>
              <a:t>objetos</a:t>
            </a:r>
            <a:r>
              <a:rPr lang="es-ES" sz="1600" dirty="0"/>
              <a:t> de una misma </a:t>
            </a:r>
            <a:r>
              <a:rPr lang="es-ES" sz="2400" dirty="0">
                <a:latin typeface="Boopee" pitchFamily="2" charset="0"/>
              </a:rPr>
              <a:t>clase</a:t>
            </a:r>
            <a:r>
              <a:rPr lang="es-ES" sz="1600" dirty="0"/>
              <a:t> pueden tener distintos valores en los atributos.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ChangeArrowheads="1"/>
          </p:cNvSpPr>
          <p:nvPr/>
        </p:nvSpPr>
        <p:spPr bwMode="auto">
          <a:xfrm>
            <a:off x="250825" y="260350"/>
            <a:ext cx="8642350" cy="1944688"/>
          </a:xfrm>
          <a:prstGeom prst="rect">
            <a:avLst/>
          </a:prstGeom>
          <a:solidFill>
            <a:srgbClr val="DDE2AC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marL="6350" indent="20638">
              <a:spcBef>
                <a:spcPct val="20000"/>
              </a:spcBef>
            </a:pPr>
            <a:r>
              <a:rPr lang="es-ES" sz="2800" b="1"/>
              <a:t> </a:t>
            </a:r>
            <a:r>
              <a:rPr lang="es-ES" sz="2800" b="1">
                <a:latin typeface="Aharoni" pitchFamily="2" charset="-79"/>
                <a:cs typeface="Aharoni" pitchFamily="2" charset="-79"/>
              </a:rPr>
              <a:t>Atributo</a:t>
            </a:r>
            <a:r>
              <a:rPr lang="es-ES" sz="2400">
                <a:latin typeface="Aharoni" pitchFamily="2" charset="-79"/>
                <a:cs typeface="Aharoni" pitchFamily="2" charset="-79"/>
              </a:rPr>
              <a:t>. </a:t>
            </a:r>
            <a:r>
              <a:rPr lang="es-ES" sz="2000"/>
              <a:t>Describe el estado interno de cada </a:t>
            </a:r>
            <a:r>
              <a:rPr lang="es-ES" sz="3200">
                <a:latin typeface="Boopee" pitchFamily="2" charset="0"/>
              </a:rPr>
              <a:t>objeto</a:t>
            </a:r>
            <a:r>
              <a:rPr lang="es-ES" sz="2000"/>
              <a:t>, también se le llama variable de instancia.</a:t>
            </a:r>
          </a:p>
          <a:p>
            <a:pPr marL="6350" indent="20638">
              <a:spcBef>
                <a:spcPct val="20000"/>
              </a:spcBef>
            </a:pPr>
            <a:r>
              <a:rPr lang="es-ES" sz="2000"/>
              <a:t> </a:t>
            </a:r>
            <a:r>
              <a:rPr lang="es-ES" sz="2800">
                <a:latin typeface="Aharoni" pitchFamily="2" charset="-79"/>
                <a:cs typeface="Aharoni" pitchFamily="2" charset="-79"/>
              </a:rPr>
              <a:t>Método. </a:t>
            </a:r>
            <a:r>
              <a:rPr lang="es-ES" sz="2000"/>
              <a:t>Describe lo que se puede hacer con el </a:t>
            </a:r>
            <a:r>
              <a:rPr lang="es-ES" sz="3200">
                <a:latin typeface="Boopee" pitchFamily="2" charset="0"/>
              </a:rPr>
              <a:t>objeto</a:t>
            </a:r>
            <a:r>
              <a:rPr lang="es-ES" sz="2000"/>
              <a:t>, los servicios que proporciona.</a:t>
            </a:r>
          </a:p>
        </p:txBody>
      </p:sp>
      <p:sp>
        <p:nvSpPr>
          <p:cNvPr id="16387" name="Rectangle 6"/>
          <p:cNvSpPr>
            <a:spLocks noChangeArrowheads="1"/>
          </p:cNvSpPr>
          <p:nvPr/>
        </p:nvSpPr>
        <p:spPr bwMode="auto">
          <a:xfrm>
            <a:off x="684213" y="2349500"/>
            <a:ext cx="6696075" cy="405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_tradnl" sz="2000" u="sng" dirty="0"/>
              <a:t>Ejemplos:</a:t>
            </a:r>
            <a:endParaRPr lang="es-ES" sz="2000" u="sng" dirty="0"/>
          </a:p>
          <a:p>
            <a:endParaRPr lang="es-ES" sz="2000" u="sng" dirty="0"/>
          </a:p>
          <a:p>
            <a:r>
              <a:rPr lang="es-ES" sz="2000" dirty="0"/>
              <a:t>Clase: Persona</a:t>
            </a:r>
          </a:p>
          <a:p>
            <a:r>
              <a:rPr lang="es-ES" sz="2000" dirty="0"/>
              <a:t>Atributos: nombre, sexo, fecha de nacimiento, estatura ....</a:t>
            </a:r>
          </a:p>
          <a:p>
            <a:r>
              <a:rPr lang="es-ES_tradnl" sz="2000" dirty="0"/>
              <a:t>Métodos: llamar, hablar, enviar mensaje…</a:t>
            </a:r>
          </a:p>
          <a:p>
            <a:endParaRPr lang="es-ES" sz="2000" dirty="0"/>
          </a:p>
          <a:p>
            <a:r>
              <a:rPr lang="es-ES" sz="2000" dirty="0"/>
              <a:t>Clase: Ave</a:t>
            </a:r>
          </a:p>
          <a:p>
            <a:r>
              <a:rPr lang="es-ES" sz="2000" dirty="0"/>
              <a:t>Atributos: especie, peso, </a:t>
            </a:r>
            <a:r>
              <a:rPr lang="es-ES" sz="2000" dirty="0" err="1"/>
              <a:t>alimentacion</a:t>
            </a:r>
            <a:r>
              <a:rPr lang="es-ES" sz="2000" dirty="0"/>
              <a:t>, ....</a:t>
            </a:r>
          </a:p>
          <a:p>
            <a:r>
              <a:rPr lang="es-ES_tradnl" sz="2000" dirty="0"/>
              <a:t>Métodos: volar, caminar, gritar…</a:t>
            </a:r>
          </a:p>
          <a:p>
            <a:endParaRPr lang="es-ES" sz="2000" dirty="0"/>
          </a:p>
          <a:p>
            <a:r>
              <a:rPr lang="es-ES" sz="2000" dirty="0"/>
              <a:t>Clase: </a:t>
            </a:r>
            <a:r>
              <a:rPr lang="es-ES" sz="2000" dirty="0" smtClean="0"/>
              <a:t>Galleta</a:t>
            </a:r>
            <a:endParaRPr lang="es-ES" sz="2000" dirty="0"/>
          </a:p>
          <a:p>
            <a:r>
              <a:rPr lang="es-ES" sz="2000" dirty="0"/>
              <a:t>Atributos: nombre, </a:t>
            </a:r>
            <a:r>
              <a:rPr lang="es-ES" sz="2000" dirty="0" smtClean="0"/>
              <a:t>peso, sabor, </a:t>
            </a:r>
            <a:r>
              <a:rPr lang="es-ES" sz="2000" dirty="0"/>
              <a:t>...</a:t>
            </a:r>
          </a:p>
          <a:p>
            <a:r>
              <a:rPr lang="es-ES_tradnl" sz="2000" dirty="0"/>
              <a:t>Métodos: </a:t>
            </a:r>
            <a:r>
              <a:rPr lang="es-ES_tradnl" sz="2000" dirty="0" err="1" smtClean="0"/>
              <a:t>calcularVencimiento</a:t>
            </a:r>
            <a:r>
              <a:rPr lang="es-ES_tradnl" sz="2000" dirty="0" smtClean="0"/>
              <a:t>, …</a:t>
            </a:r>
            <a:endParaRPr lang="es-E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57" y="2430463"/>
            <a:ext cx="8943074" cy="4032448"/>
          </a:xfrm>
          <a:prstGeom prst="rect">
            <a:avLst/>
          </a:prstGeom>
          <a:effectLst>
            <a:glow>
              <a:schemeClr val="accent1">
                <a:alpha val="50000"/>
              </a:schemeClr>
            </a:glow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7412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333375"/>
            <a:ext cx="1512888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WordArt 8"/>
          <p:cNvSpPr>
            <a:spLocks noChangeArrowheads="1" noChangeShapeType="1" noTextEdit="1"/>
          </p:cNvSpPr>
          <p:nvPr/>
        </p:nvSpPr>
        <p:spPr bwMode="auto">
          <a:xfrm>
            <a:off x="2484438" y="404813"/>
            <a:ext cx="4176712" cy="935037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13005"/>
                <a:gd name="adj2" fmla="val 0"/>
              </a:avLst>
            </a:prstTxWarp>
          </a:bodyPr>
          <a:lstStyle/>
          <a:p>
            <a:pPr algn="ctr"/>
            <a:r>
              <a:rPr lang="es-CL" sz="3600" kern="10" dirty="0">
                <a:ln w="9525">
                  <a:noFill/>
                  <a:round/>
                  <a:headEnd/>
                  <a:tailEnd/>
                </a:ln>
                <a:solidFill>
                  <a:schemeClr val="tx2"/>
                </a:solidFill>
                <a:effectLst>
                  <a:outerShdw dist="53882" dir="2700000" algn="ctr" rotWithShape="0">
                    <a:srgbClr val="C0C0C0">
                      <a:alpha val="79999"/>
                    </a:srgbClr>
                  </a:outerShdw>
                </a:effectLst>
                <a:latin typeface="Teen"/>
              </a:rPr>
              <a:t>Ejercicio:</a:t>
            </a:r>
          </a:p>
        </p:txBody>
      </p:sp>
      <p:sp>
        <p:nvSpPr>
          <p:cNvPr id="17414" name="Text Box 9"/>
          <p:cNvSpPr txBox="1">
            <a:spLocks noChangeArrowheads="1"/>
          </p:cNvSpPr>
          <p:nvPr/>
        </p:nvSpPr>
        <p:spPr bwMode="auto">
          <a:xfrm>
            <a:off x="567213" y="1585408"/>
            <a:ext cx="4248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dirty="0"/>
              <a:t>Completa con lo que </a:t>
            </a:r>
            <a:r>
              <a:rPr lang="es-ES_tradnl" b="1" dirty="0"/>
              <a:t>conoces</a:t>
            </a:r>
            <a:r>
              <a:rPr lang="es-ES_tradnl" dirty="0"/>
              <a:t> de un </a:t>
            </a:r>
            <a:r>
              <a:rPr lang="es-ES_tradnl" dirty="0" err="1" smtClean="0"/>
              <a:t>Pokemon</a:t>
            </a:r>
            <a:r>
              <a:rPr lang="es-ES_tradnl" dirty="0" smtClean="0"/>
              <a:t> </a:t>
            </a:r>
            <a:r>
              <a:rPr lang="es-ES_tradnl" dirty="0"/>
              <a:t>y con lo que éste debe </a:t>
            </a:r>
            <a:r>
              <a:rPr lang="es-ES_tradnl" b="1" dirty="0"/>
              <a:t>hacer</a:t>
            </a:r>
            <a:r>
              <a:rPr lang="es-ES_tradnl" dirty="0"/>
              <a:t>.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2641699"/>
            <a:ext cx="3067050" cy="3609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s-ES_tradnl" dirty="0" smtClean="0">
                <a:latin typeface="Comic Sans MS" pitchFamily="66" charset="0"/>
              </a:rPr>
              <a:t>Creando el 1º Objeto</a:t>
            </a:r>
            <a:endParaRPr lang="es-ES" dirty="0" smtClean="0">
              <a:latin typeface="Comic Sans MS" pitchFamily="66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52736"/>
            <a:ext cx="8229600" cy="2808312"/>
          </a:xfrm>
          <a:solidFill>
            <a:srgbClr val="FFFF99"/>
          </a:solidFill>
        </p:spPr>
        <p:txBody>
          <a:bodyPr/>
          <a:lstStyle/>
          <a:p>
            <a:pPr marL="6350" indent="-6350" eaLnBrk="1" hangingPunct="1">
              <a:lnSpc>
                <a:spcPct val="90000"/>
              </a:lnSpc>
              <a:buFontTx/>
              <a:buNone/>
            </a:pPr>
            <a:r>
              <a:rPr lang="es-ES" sz="2400" dirty="0" smtClean="0"/>
              <a:t>Necesitas dos </a:t>
            </a:r>
            <a:r>
              <a:rPr lang="es-ES" sz="2000" dirty="0" smtClean="0">
                <a:latin typeface="Aharoni" pitchFamily="2" charset="-79"/>
                <a:cs typeface="Aharoni" pitchFamily="2" charset="-79"/>
              </a:rPr>
              <a:t>clases</a:t>
            </a:r>
            <a:r>
              <a:rPr lang="es-ES" sz="2400" dirty="0"/>
              <a:t>:</a:t>
            </a:r>
            <a:r>
              <a:rPr lang="es-ES" sz="2400" dirty="0" smtClean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s-ES" sz="2400" dirty="0" smtClean="0"/>
              <a:t>Una </a:t>
            </a:r>
            <a:r>
              <a:rPr lang="es-ES" sz="2000" dirty="0" smtClean="0">
                <a:latin typeface="Aharoni" pitchFamily="2" charset="-79"/>
                <a:cs typeface="Aharoni" pitchFamily="2" charset="-79"/>
              </a:rPr>
              <a:t>clase</a:t>
            </a:r>
            <a:r>
              <a:rPr lang="es-ES" sz="2400" dirty="0" smtClean="0"/>
              <a:t> para el tipo de </a:t>
            </a:r>
            <a:r>
              <a:rPr lang="es-ES" sz="2000" dirty="0" smtClean="0">
                <a:latin typeface="Aharoni" pitchFamily="2" charset="-79"/>
                <a:cs typeface="Aharoni" pitchFamily="2" charset="-79"/>
              </a:rPr>
              <a:t>objeto</a:t>
            </a:r>
            <a:r>
              <a:rPr lang="es-ES" sz="2400" dirty="0" smtClean="0"/>
              <a:t> que deseas utilizar (ave, animal, televisor, </a:t>
            </a:r>
            <a:r>
              <a:rPr lang="es-ES" sz="2400" dirty="0" err="1" smtClean="0"/>
              <a:t>etc</a:t>
            </a:r>
            <a:r>
              <a:rPr lang="es-ES" sz="2400" dirty="0" smtClean="0"/>
              <a:t>) y </a:t>
            </a:r>
          </a:p>
          <a:p>
            <a:pPr eaLnBrk="1" hangingPunct="1">
              <a:lnSpc>
                <a:spcPct val="90000"/>
              </a:lnSpc>
            </a:pPr>
            <a:r>
              <a:rPr lang="es-ES" sz="2400" dirty="0" smtClean="0"/>
              <a:t>Otra </a:t>
            </a:r>
            <a:r>
              <a:rPr lang="es-ES" sz="2000" dirty="0" smtClean="0">
                <a:latin typeface="Aharoni" pitchFamily="2" charset="-79"/>
                <a:cs typeface="Aharoni" pitchFamily="2" charset="-79"/>
              </a:rPr>
              <a:t>clase</a:t>
            </a:r>
            <a:r>
              <a:rPr lang="es-ES" sz="2400" dirty="0" smtClean="0"/>
              <a:t> para probar o llamar a la nueva </a:t>
            </a:r>
            <a:r>
              <a:rPr lang="es-ES" sz="2000" dirty="0" smtClean="0">
                <a:latin typeface="Aharoni" pitchFamily="2" charset="-79"/>
                <a:cs typeface="Aharoni" pitchFamily="2" charset="-79"/>
              </a:rPr>
              <a:t>clase</a:t>
            </a:r>
            <a:r>
              <a:rPr lang="es-ES" sz="2400" dirty="0" smtClean="0"/>
              <a:t>. </a:t>
            </a:r>
          </a:p>
          <a:p>
            <a:pPr eaLnBrk="1" hangingPunct="1">
              <a:lnSpc>
                <a:spcPct val="90000"/>
              </a:lnSpc>
            </a:pPr>
            <a:endParaRPr lang="es-ES" sz="2400" dirty="0" smtClean="0"/>
          </a:p>
          <a:p>
            <a:pPr marL="6350" indent="-6350" eaLnBrk="1" hangingPunct="1">
              <a:lnSpc>
                <a:spcPct val="90000"/>
              </a:lnSpc>
              <a:buFontTx/>
              <a:buNone/>
            </a:pPr>
            <a:r>
              <a:rPr lang="es-ES" sz="2400" dirty="0" smtClean="0"/>
              <a:t>La </a:t>
            </a:r>
            <a:r>
              <a:rPr lang="es-ES" sz="2000" dirty="0" smtClean="0">
                <a:latin typeface="Aharoni" pitchFamily="2" charset="-79"/>
                <a:cs typeface="Aharoni" pitchFamily="2" charset="-79"/>
              </a:rPr>
              <a:t>clase</a:t>
            </a:r>
            <a:r>
              <a:rPr lang="es-ES" sz="2400" dirty="0" smtClean="0"/>
              <a:t> para probar es donde pones el método principal o  </a:t>
            </a:r>
            <a:r>
              <a:rPr lang="es-ES" sz="2400" dirty="0" err="1" smtClean="0"/>
              <a:t>main</a:t>
            </a:r>
            <a:r>
              <a:rPr lang="es-ES" sz="2400" dirty="0" smtClean="0"/>
              <a:t> ().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251520" y="4005064"/>
            <a:ext cx="3897762" cy="2616101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s-CL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s-CL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s-CL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lass</a:t>
            </a:r>
            <a:r>
              <a:rPr lang="es-CL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1600" dirty="0">
                <a:latin typeface="Consolas" panose="020B0609020204030204" pitchFamily="49" charset="0"/>
                <a:cs typeface="Consolas" panose="020B0609020204030204" pitchFamily="49" charset="0"/>
              </a:rPr>
              <a:t>Galleta {</a:t>
            </a:r>
          </a:p>
          <a:p>
            <a:r>
              <a:rPr lang="es-CL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CL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s-CL" sz="1600" dirty="0">
                <a:latin typeface="Consolas" panose="020B0609020204030204" pitchFamily="49" charset="0"/>
                <a:cs typeface="Consolas" panose="020B0609020204030204" pitchFamily="49" charset="0"/>
              </a:rPr>
              <a:t> nombre;</a:t>
            </a:r>
          </a:p>
          <a:p>
            <a:r>
              <a:rPr lang="es-CL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CL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s-CL" sz="1600" dirty="0">
                <a:latin typeface="Consolas" panose="020B0609020204030204" pitchFamily="49" charset="0"/>
                <a:cs typeface="Consolas" panose="020B0609020204030204" pitchFamily="49" charset="0"/>
              </a:rPr>
              <a:t> sabor;</a:t>
            </a:r>
          </a:p>
          <a:p>
            <a:r>
              <a:rPr lang="es-CL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CL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s-CL" sz="1600" dirty="0">
                <a:latin typeface="Consolas" panose="020B0609020204030204" pitchFamily="49" charset="0"/>
                <a:cs typeface="Consolas" panose="020B0609020204030204" pitchFamily="49" charset="0"/>
              </a:rPr>
              <a:t> peso;</a:t>
            </a:r>
          </a:p>
          <a:p>
            <a:endParaRPr lang="es-CL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CL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CL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s-CL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s-CL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calcVencimiento</a:t>
            </a:r>
            <a:r>
              <a:rPr lang="es-CL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s-CL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s-CL" sz="1600" dirty="0">
                <a:latin typeface="Consolas" panose="020B0609020204030204" pitchFamily="49" charset="0"/>
                <a:cs typeface="Consolas" panose="020B0609020204030204" pitchFamily="49" charset="0"/>
              </a:rPr>
              <a:t>    .....</a:t>
            </a:r>
          </a:p>
          <a:p>
            <a:r>
              <a:rPr lang="es-CL" sz="1600" dirty="0">
                <a:latin typeface="Consolas" panose="020B0609020204030204" pitchFamily="49" charset="0"/>
                <a:cs typeface="Consolas" panose="020B0609020204030204" pitchFamily="49" charset="0"/>
              </a:rPr>
              <a:t>  } </a:t>
            </a:r>
          </a:p>
          <a:p>
            <a:r>
              <a:rPr lang="es-CL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Rectángulo 2"/>
          <p:cNvSpPr/>
          <p:nvPr/>
        </p:nvSpPr>
        <p:spPr>
          <a:xfrm>
            <a:off x="4427984" y="4365104"/>
            <a:ext cx="4536504" cy="1384995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s-CL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s-CL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s-CL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lass</a:t>
            </a:r>
            <a:r>
              <a:rPr lang="es-CL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TestGalleta</a:t>
            </a:r>
            <a:r>
              <a:rPr lang="es-CL" sz="1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s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s-CL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s-CL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s-CL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s-CL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s-CL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CL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s-CL" sz="14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s-CL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s-CL" sz="14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s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Galleta g= new Galleta();    </a:t>
            </a:r>
          </a:p>
          <a:p>
            <a:r>
              <a:rPr lang="es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s-CL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g.calcVencimiento</a:t>
            </a:r>
            <a:r>
              <a:rPr lang="es-CL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s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} </a:t>
            </a:r>
          </a:p>
          <a:p>
            <a:r>
              <a:rPr lang="es-CL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177" y="635459"/>
            <a:ext cx="6438900" cy="2162175"/>
          </a:xfrm>
          <a:prstGeom prst="rect">
            <a:avLst/>
          </a:prstGeom>
        </p:spPr>
      </p:pic>
      <p:pic>
        <p:nvPicPr>
          <p:cNvPr id="1945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188913"/>
            <a:ext cx="63500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Text Box 5"/>
          <p:cNvSpPr txBox="1">
            <a:spLocks noChangeArrowheads="1"/>
          </p:cNvSpPr>
          <p:nvPr/>
        </p:nvSpPr>
        <p:spPr bwMode="auto">
          <a:xfrm>
            <a:off x="755650" y="260350"/>
            <a:ext cx="2735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sz="2000" b="1">
                <a:latin typeface="Comic Sans MS" pitchFamily="66" charset="0"/>
              </a:rPr>
              <a:t>Escribe tu clase</a:t>
            </a:r>
            <a:endParaRPr lang="es-ES" sz="2000" b="1">
              <a:latin typeface="Comic Sans MS" pitchFamily="66" charset="0"/>
            </a:endParaRPr>
          </a:p>
        </p:txBody>
      </p:sp>
      <p:sp>
        <p:nvSpPr>
          <p:cNvPr id="19463" name="Text Box 9"/>
          <p:cNvSpPr txBox="1">
            <a:spLocks noChangeArrowheads="1"/>
          </p:cNvSpPr>
          <p:nvPr/>
        </p:nvSpPr>
        <p:spPr bwMode="auto">
          <a:xfrm>
            <a:off x="1280689" y="3399092"/>
            <a:ext cx="72009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sz="2000" b="1" dirty="0" smtClean="0">
                <a:latin typeface="Comic Sans MS" pitchFamily="66" charset="0"/>
              </a:rPr>
              <a:t>Escribe una clase de pruebas </a:t>
            </a:r>
            <a:r>
              <a:rPr lang="es-ES_tradnl" sz="2000" b="1" dirty="0" err="1" smtClean="0">
                <a:latin typeface="Comic Sans MS" pitchFamily="66" charset="0"/>
              </a:rPr>
              <a:t>DogTestDrive</a:t>
            </a:r>
            <a:r>
              <a:rPr lang="es-ES_tradnl" sz="2000" b="1" dirty="0" smtClean="0">
                <a:latin typeface="Comic Sans MS" pitchFamily="66" charset="0"/>
              </a:rPr>
              <a:t> y haz </a:t>
            </a:r>
            <a:r>
              <a:rPr lang="es-ES_tradnl" sz="2000" b="1" dirty="0">
                <a:latin typeface="Comic Sans MS" pitchFamily="66" charset="0"/>
              </a:rPr>
              <a:t>un </a:t>
            </a:r>
            <a:r>
              <a:rPr lang="es-ES_tradnl" sz="2000" b="1" dirty="0" smtClean="0">
                <a:latin typeface="Comic Sans MS" pitchFamily="66" charset="0"/>
              </a:rPr>
              <a:t>objeto. Accede </a:t>
            </a:r>
            <a:r>
              <a:rPr lang="es-ES_tradnl" sz="2000" b="1" dirty="0">
                <a:latin typeface="Comic Sans MS" pitchFamily="66" charset="0"/>
              </a:rPr>
              <a:t>a sus atributos y métodos.</a:t>
            </a:r>
            <a:endParaRPr lang="es-ES" sz="2000" b="1" dirty="0">
              <a:latin typeface="Comic Sans MS" pitchFamily="66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38" y="3396597"/>
            <a:ext cx="561975" cy="523875"/>
          </a:xfrm>
          <a:prstGeom prst="rect">
            <a:avLst/>
          </a:prstGeom>
        </p:spPr>
      </p:pic>
      <p:sp>
        <p:nvSpPr>
          <p:cNvPr id="19465" name="Text Box 14"/>
          <p:cNvSpPr txBox="1">
            <a:spLocks noChangeArrowheads="1"/>
          </p:cNvSpPr>
          <p:nvPr/>
        </p:nvSpPr>
        <p:spPr bwMode="auto">
          <a:xfrm>
            <a:off x="6948264" y="2402517"/>
            <a:ext cx="1857375" cy="83026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r>
              <a:rPr lang="es-ES" sz="1600" dirty="0"/>
              <a:t>OJO: Recordar convenciones de programación.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526" y="4267080"/>
            <a:ext cx="5991225" cy="203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450"/>
            <a:ext cx="8229600" cy="706438"/>
          </a:xfrm>
        </p:spPr>
        <p:txBody>
          <a:bodyPr/>
          <a:lstStyle/>
          <a:p>
            <a:pPr marL="838200" indent="-838200" algn="l" eaLnBrk="1" hangingPunct="1"/>
            <a:r>
              <a:rPr lang="es-ES_tradnl" sz="3600" dirty="0" smtClean="0"/>
              <a:t>Ejercicio:</a:t>
            </a:r>
            <a:r>
              <a:rPr lang="es-ES_tradnl" sz="4000" dirty="0" smtClean="0"/>
              <a:t> </a:t>
            </a:r>
            <a:r>
              <a:rPr lang="es-ES_tradnl" sz="2000" dirty="0" smtClean="0"/>
              <a:t>Revisa el siguiente código y responde.</a:t>
            </a:r>
            <a:endParaRPr lang="es-ES" sz="2000" dirty="0" smtClean="0"/>
          </a:p>
        </p:txBody>
      </p:sp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980728"/>
            <a:ext cx="5043487" cy="561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8" descr="dy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563" y="4221088"/>
            <a:ext cx="2735263" cy="204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uadroTexto 1"/>
          <p:cNvSpPr txBox="1"/>
          <p:nvPr/>
        </p:nvSpPr>
        <p:spPr>
          <a:xfrm>
            <a:off x="5364088" y="1088879"/>
            <a:ext cx="3106738" cy="25340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 smtClean="0"/>
              <a:t>Nº de clases: ___________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Nº de atributos:__________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Nº de objetos:___________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¿Qué objeto ejecuta el método </a:t>
            </a:r>
            <a:r>
              <a:rPr lang="es-ES" dirty="0" err="1" smtClean="0"/>
              <a:t>playIt</a:t>
            </a:r>
            <a:r>
              <a:rPr lang="es-ES" dirty="0" smtClean="0"/>
              <a:t>? __________</a:t>
            </a:r>
          </a:p>
          <a:p>
            <a:pPr>
              <a:lnSpc>
                <a:spcPct val="150000"/>
              </a:lnSpc>
            </a:pPr>
            <a:endParaRPr lang="es-C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420938"/>
            <a:ext cx="8229600" cy="1655762"/>
          </a:xfrm>
        </p:spPr>
        <p:txBody>
          <a:bodyPr/>
          <a:lstStyle/>
          <a:p>
            <a:pPr eaLnBrk="1" hangingPunct="1"/>
            <a:r>
              <a:rPr lang="es-ES_tradnl" sz="9600" smtClean="0">
                <a:latin typeface="Boopee" pitchFamily="2" charset="0"/>
              </a:rPr>
              <a:t>Fin</a:t>
            </a:r>
            <a:endParaRPr lang="es-ES" sz="9600" smtClean="0">
              <a:latin typeface="Boopee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mtClean="0"/>
              <a:t>Paradigma de Programación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900113" y="1543050"/>
            <a:ext cx="6696075" cy="22463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s-CL" sz="2000" dirty="0"/>
              <a:t>El paradigma de programación representa un enfoque particular o filosofía para la construcción de software.</a:t>
            </a:r>
          </a:p>
          <a:p>
            <a:pPr>
              <a:defRPr/>
            </a:pPr>
            <a:endParaRPr lang="es-CL" sz="2000" dirty="0"/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s-CL" sz="2000" dirty="0"/>
              <a:t>Este nos provee y determina la visión y métodos de un programador en la construcción de un programa. </a:t>
            </a:r>
          </a:p>
          <a:p>
            <a:pPr>
              <a:defRPr/>
            </a:pPr>
            <a:endParaRPr lang="es-CL" sz="2000" dirty="0"/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s-CL" sz="2000" dirty="0"/>
              <a:t>Diferentes formas de pensar un problema.</a:t>
            </a:r>
          </a:p>
        </p:txBody>
      </p:sp>
      <p:sp>
        <p:nvSpPr>
          <p:cNvPr id="3076" name="3 CuadroTexto"/>
          <p:cNvSpPr txBox="1">
            <a:spLocks noChangeArrowheads="1"/>
          </p:cNvSpPr>
          <p:nvPr/>
        </p:nvSpPr>
        <p:spPr bwMode="auto">
          <a:xfrm rot="-353143">
            <a:off x="2439988" y="4265613"/>
            <a:ext cx="208756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L" b="1">
                <a:solidFill>
                  <a:srgbClr val="FF0000"/>
                </a:solidFill>
              </a:rPr>
              <a:t>Imperativo o por procedimientos</a:t>
            </a:r>
          </a:p>
        </p:txBody>
      </p:sp>
      <p:sp>
        <p:nvSpPr>
          <p:cNvPr id="3077" name="4 CuadroTexto"/>
          <p:cNvSpPr txBox="1">
            <a:spLocks noChangeArrowheads="1"/>
          </p:cNvSpPr>
          <p:nvPr/>
        </p:nvSpPr>
        <p:spPr bwMode="auto">
          <a:xfrm rot="-545405">
            <a:off x="5100638" y="4868863"/>
            <a:ext cx="13604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L" b="1">
                <a:solidFill>
                  <a:srgbClr val="008000"/>
                </a:solidFill>
              </a:rPr>
              <a:t>Funcional</a:t>
            </a:r>
          </a:p>
        </p:txBody>
      </p:sp>
      <p:sp>
        <p:nvSpPr>
          <p:cNvPr id="3078" name="5 CuadroTexto"/>
          <p:cNvSpPr txBox="1">
            <a:spLocks noChangeArrowheads="1"/>
          </p:cNvSpPr>
          <p:nvPr/>
        </p:nvSpPr>
        <p:spPr bwMode="auto">
          <a:xfrm rot="720294">
            <a:off x="5757863" y="4040188"/>
            <a:ext cx="208756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L" b="1">
                <a:solidFill>
                  <a:srgbClr val="002060"/>
                </a:solidFill>
              </a:rPr>
              <a:t>Lógico (de reglas lógicas)</a:t>
            </a:r>
          </a:p>
        </p:txBody>
      </p:sp>
      <p:sp>
        <p:nvSpPr>
          <p:cNvPr id="3079" name="6 CuadroTexto"/>
          <p:cNvSpPr txBox="1">
            <a:spLocks noChangeArrowheads="1"/>
          </p:cNvSpPr>
          <p:nvPr/>
        </p:nvSpPr>
        <p:spPr bwMode="auto">
          <a:xfrm rot="655919">
            <a:off x="2987675" y="5373688"/>
            <a:ext cx="23764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L" b="1">
                <a:solidFill>
                  <a:srgbClr val="FF6600"/>
                </a:solidFill>
              </a:rPr>
              <a:t>Orientado a objetos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AutoShape 9"/>
          <p:cNvSpPr>
            <a:spLocks noChangeArrowheads="1"/>
          </p:cNvSpPr>
          <p:nvPr/>
        </p:nvSpPr>
        <p:spPr bwMode="auto">
          <a:xfrm rot="10800000">
            <a:off x="971599" y="2060848"/>
            <a:ext cx="5042271" cy="4362119"/>
          </a:xfrm>
          <a:prstGeom prst="foldedCorner">
            <a:avLst>
              <a:gd name="adj" fmla="val 1581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s-CL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4752" y="433492"/>
            <a:ext cx="7772400" cy="692150"/>
          </a:xfrm>
        </p:spPr>
        <p:txBody>
          <a:bodyPr/>
          <a:lstStyle/>
          <a:p>
            <a:pPr algn="l" eaLnBrk="1" hangingPunct="1"/>
            <a:r>
              <a:rPr lang="es-ES_tradnl" sz="6000" dirty="0" smtClean="0">
                <a:latin typeface="DFPOP1-W9" panose="02010609010101010101" pitchFamily="1" charset="-128"/>
                <a:ea typeface="DFPOP1-W9" panose="02010609010101010101" pitchFamily="1" charset="-128"/>
              </a:rPr>
              <a:t>Problema</a:t>
            </a:r>
            <a:endParaRPr lang="es-ES" sz="6000" dirty="0" smtClean="0">
              <a:latin typeface="DFPOP1-W9" panose="02010609010101010101" pitchFamily="1" charset="-128"/>
              <a:ea typeface="DFPOP1-W9" panose="02010609010101010101" pitchFamily="1" charset="-128"/>
            </a:endParaRP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3905" y="2276872"/>
            <a:ext cx="4970263" cy="4104456"/>
          </a:xfrm>
        </p:spPr>
        <p:txBody>
          <a:bodyPr/>
          <a:lstStyle/>
          <a:p>
            <a:pPr algn="l" eaLnBrk="1" hangingPunct="1"/>
            <a:r>
              <a:rPr lang="es-ES" sz="2200" dirty="0"/>
              <a:t> </a:t>
            </a:r>
            <a:r>
              <a:rPr lang="es-ES" sz="2200" dirty="0" smtClean="0"/>
              <a:t>     Se considerarán 3 </a:t>
            </a:r>
            <a:r>
              <a:rPr lang="es-ES" sz="2200" dirty="0" err="1" smtClean="0"/>
              <a:t>pokemons</a:t>
            </a:r>
            <a:r>
              <a:rPr lang="es-ES" sz="2200" dirty="0" smtClean="0"/>
              <a:t>: </a:t>
            </a:r>
            <a:r>
              <a:rPr lang="es-ES" sz="2200" dirty="0" err="1" smtClean="0"/>
              <a:t>Bulbasor</a:t>
            </a:r>
            <a:r>
              <a:rPr lang="es-ES" sz="2200" dirty="0" smtClean="0"/>
              <a:t>, </a:t>
            </a:r>
            <a:r>
              <a:rPr lang="es-ES" sz="2200" dirty="0" err="1" smtClean="0"/>
              <a:t>Squirtle</a:t>
            </a:r>
            <a:r>
              <a:rPr lang="es-ES" sz="2200" dirty="0" smtClean="0"/>
              <a:t> y </a:t>
            </a:r>
            <a:r>
              <a:rPr lang="es-ES" sz="2200" dirty="0" err="1" smtClean="0"/>
              <a:t>Charmander</a:t>
            </a:r>
            <a:r>
              <a:rPr lang="es-ES" sz="2200" dirty="0" smtClean="0"/>
              <a:t>. </a:t>
            </a:r>
          </a:p>
          <a:p>
            <a:pPr algn="l" eaLnBrk="1" hangingPunct="1"/>
            <a:r>
              <a:rPr lang="es-ES" sz="2200" dirty="0" smtClean="0"/>
              <a:t>Estos tienen diferentes características y comportamientos.</a:t>
            </a:r>
          </a:p>
          <a:p>
            <a:pPr algn="l" eaLnBrk="1" hangingPunct="1"/>
            <a:r>
              <a:rPr lang="es-ES" sz="2200" dirty="0" smtClean="0"/>
              <a:t>Implemente un programa que tenga métodos que permitan controlar sus comportamientos </a:t>
            </a:r>
          </a:p>
          <a:p>
            <a:pPr algn="l" eaLnBrk="1" hangingPunct="1"/>
            <a:r>
              <a:rPr lang="es-ES" sz="2200" b="1" i="1" dirty="0" err="1" smtClean="0"/>
              <a:t>reir</a:t>
            </a:r>
            <a:r>
              <a:rPr lang="es-ES" sz="2200" b="1" i="1" dirty="0" smtClean="0"/>
              <a:t>(): </a:t>
            </a:r>
            <a:r>
              <a:rPr lang="es-ES" sz="2200" i="1" dirty="0" smtClean="0"/>
              <a:t>Hará que el </a:t>
            </a:r>
            <a:r>
              <a:rPr lang="es-ES" sz="2200" i="1" dirty="0" err="1" smtClean="0"/>
              <a:t>pokemón</a:t>
            </a:r>
            <a:r>
              <a:rPr lang="es-ES" sz="2200" i="1" dirty="0" smtClean="0"/>
              <a:t> diga </a:t>
            </a:r>
            <a:r>
              <a:rPr lang="es-ES" sz="2200" dirty="0" smtClean="0"/>
              <a:t>“</a:t>
            </a:r>
            <a:r>
              <a:rPr lang="es-ES" sz="2200" dirty="0" err="1" smtClean="0"/>
              <a:t>jajaja</a:t>
            </a:r>
            <a:r>
              <a:rPr lang="es-ES" sz="2200" dirty="0" smtClean="0"/>
              <a:t>”, y</a:t>
            </a:r>
          </a:p>
          <a:p>
            <a:pPr algn="l" eaLnBrk="1" hangingPunct="1"/>
            <a:r>
              <a:rPr lang="es-ES" sz="2200" b="1" i="1" dirty="0" smtClean="0"/>
              <a:t>llorar(): </a:t>
            </a:r>
            <a:r>
              <a:rPr lang="es-ES" sz="2200" i="1" dirty="0"/>
              <a:t>Hará que el </a:t>
            </a:r>
            <a:r>
              <a:rPr lang="es-ES" sz="2200" i="1" dirty="0" err="1"/>
              <a:t>pokemón</a:t>
            </a:r>
            <a:r>
              <a:rPr lang="es-ES" sz="2200" i="1" dirty="0"/>
              <a:t> diga </a:t>
            </a:r>
            <a:r>
              <a:rPr lang="es-ES" sz="2200" dirty="0" smtClean="0"/>
              <a:t>“</a:t>
            </a:r>
            <a:r>
              <a:rPr lang="es-ES" sz="2200" dirty="0" err="1" smtClean="0"/>
              <a:t>buaaa</a:t>
            </a:r>
            <a:r>
              <a:rPr lang="es-ES" sz="2200" dirty="0" smtClean="0"/>
              <a:t>”. 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879" y="2348880"/>
            <a:ext cx="2444453" cy="407408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851920" y="397926"/>
            <a:ext cx="47901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smtClean="0"/>
              <a:t>El </a:t>
            </a:r>
            <a:r>
              <a:rPr lang="es-ES" sz="2000" dirty="0"/>
              <a:t>profesor </a:t>
            </a:r>
            <a:r>
              <a:rPr lang="es-ES" sz="2000" dirty="0" err="1"/>
              <a:t>Oak</a:t>
            </a:r>
            <a:r>
              <a:rPr lang="es-ES" sz="2000" dirty="0"/>
              <a:t> quiere crear una nueva aplicación de simulación de batallas entre </a:t>
            </a:r>
            <a:r>
              <a:rPr lang="es-ES" sz="2000" dirty="0" err="1" smtClean="0"/>
              <a:t>Pokemons</a:t>
            </a:r>
            <a:r>
              <a:rPr lang="es-ES" sz="2000" dirty="0"/>
              <a:t>, para que los futuros maestros puedan practicar.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332656"/>
            <a:ext cx="4403431" cy="3548881"/>
          </a:xfrm>
          <a:prstGeom prst="rect">
            <a:avLst/>
          </a:prstGeom>
        </p:spPr>
      </p:pic>
      <p:sp>
        <p:nvSpPr>
          <p:cNvPr id="7" name="8 Rectángulo"/>
          <p:cNvSpPr/>
          <p:nvPr/>
        </p:nvSpPr>
        <p:spPr>
          <a:xfrm>
            <a:off x="611560" y="332656"/>
            <a:ext cx="43737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4400" dirty="0">
                <a:latin typeface="DFPOP1-W9" panose="02010609010101010101" pitchFamily="1" charset="-128"/>
                <a:ea typeface="DFPOP1-W9" panose="02010609010101010101" pitchFamily="1" charset="-128"/>
              </a:rPr>
              <a:t>N</a:t>
            </a:r>
            <a:r>
              <a:rPr lang="es-ES_tradnl" sz="4400" dirty="0" smtClean="0">
                <a:latin typeface="DFPOP1-W9" panose="02010609010101010101" pitchFamily="1" charset="-128"/>
                <a:ea typeface="DFPOP1-W9" panose="02010609010101010101" pitchFamily="1" charset="-128"/>
              </a:rPr>
              <a:t>ueva especificación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611560" y="3284984"/>
            <a:ext cx="4824536" cy="3024333"/>
            <a:chOff x="1043608" y="2348879"/>
            <a:chExt cx="4824536" cy="3024333"/>
          </a:xfrm>
        </p:grpSpPr>
        <p:sp>
          <p:nvSpPr>
            <p:cNvPr id="8" name="AutoShape 9"/>
            <p:cNvSpPr>
              <a:spLocks noChangeArrowheads="1"/>
            </p:cNvSpPr>
            <p:nvPr/>
          </p:nvSpPr>
          <p:spPr bwMode="auto">
            <a:xfrm rot="10800000">
              <a:off x="1043608" y="2348879"/>
              <a:ext cx="4824536" cy="3024333"/>
            </a:xfrm>
            <a:prstGeom prst="foldedCorner">
              <a:avLst>
                <a:gd name="adj" fmla="val 22519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s-CL"/>
            </a:p>
          </p:txBody>
        </p:sp>
        <p:sp>
          <p:nvSpPr>
            <p:cNvPr id="9" name="Rectangle 3"/>
            <p:cNvSpPr txBox="1">
              <a:spLocks noChangeArrowheads="1"/>
            </p:cNvSpPr>
            <p:nvPr/>
          </p:nvSpPr>
          <p:spPr bwMode="auto">
            <a:xfrm>
              <a:off x="1259632" y="2564904"/>
              <a:ext cx="4392488" cy="2736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eaLnBrk="1" hangingPunct="1">
                <a:buNone/>
              </a:pPr>
              <a:r>
                <a:rPr lang="es-ES" sz="2200" kern="0" dirty="0" smtClean="0"/>
                <a:t>	Además de </a:t>
              </a:r>
              <a:r>
                <a:rPr lang="es-ES" sz="2200" b="1" i="1" kern="0" dirty="0" err="1" smtClean="0"/>
                <a:t>reir</a:t>
              </a:r>
              <a:r>
                <a:rPr lang="es-ES" sz="2200" kern="0" dirty="0" smtClean="0"/>
                <a:t> y </a:t>
              </a:r>
              <a:r>
                <a:rPr lang="es-ES" sz="2200" b="1" i="1" kern="0" dirty="0" smtClean="0"/>
                <a:t>llorar </a:t>
              </a:r>
              <a:r>
                <a:rPr lang="es-ES" sz="2200" kern="0" dirty="0" smtClean="0"/>
                <a:t>, cada </a:t>
              </a:r>
              <a:r>
                <a:rPr lang="es-ES" sz="2200" kern="0" dirty="0" err="1" smtClean="0"/>
                <a:t>pókemon</a:t>
              </a:r>
              <a:r>
                <a:rPr lang="es-ES" sz="2200" kern="0" dirty="0" smtClean="0"/>
                <a:t> puede </a:t>
              </a:r>
              <a:r>
                <a:rPr lang="es-ES" sz="2200" b="1" kern="0" dirty="0" smtClean="0"/>
                <a:t>hablar</a:t>
              </a:r>
              <a:r>
                <a:rPr lang="es-ES" sz="2200" kern="0" dirty="0" smtClean="0"/>
                <a:t> y lo hacen de una forma particular a cada uno.</a:t>
              </a:r>
            </a:p>
            <a:p>
              <a:pPr marL="0" indent="0" eaLnBrk="1" hangingPunct="1">
                <a:buNone/>
              </a:pPr>
              <a:r>
                <a:rPr lang="es-ES" sz="2200" kern="0" dirty="0" err="1" smtClean="0"/>
                <a:t>Squirtle</a:t>
              </a:r>
              <a:r>
                <a:rPr lang="es-ES" sz="2200" kern="0" dirty="0" smtClean="0"/>
                <a:t> dice: “</a:t>
              </a:r>
              <a:r>
                <a:rPr lang="es-ES" sz="2200" kern="0" dirty="0" err="1" smtClean="0"/>
                <a:t>squirtle</a:t>
              </a:r>
              <a:r>
                <a:rPr lang="es-ES" sz="2200" kern="0" dirty="0" smtClean="0"/>
                <a:t>!”</a:t>
              </a:r>
            </a:p>
            <a:p>
              <a:pPr marL="0" indent="0" eaLnBrk="1" hangingPunct="1">
                <a:buNone/>
              </a:pPr>
              <a:r>
                <a:rPr lang="es-ES" sz="2200" kern="0" dirty="0" err="1" smtClean="0"/>
                <a:t>Bulbasor</a:t>
              </a:r>
              <a:r>
                <a:rPr lang="es-ES" sz="2200" kern="0" dirty="0" smtClean="0"/>
                <a:t> dice: “</a:t>
              </a:r>
              <a:r>
                <a:rPr lang="es-ES" sz="2200" kern="0" dirty="0" err="1" smtClean="0"/>
                <a:t>bulbasor</a:t>
              </a:r>
              <a:r>
                <a:rPr lang="es-ES" sz="2200" kern="0" dirty="0" smtClean="0"/>
                <a:t>!”</a:t>
              </a:r>
            </a:p>
            <a:p>
              <a:pPr marL="0" indent="0" eaLnBrk="1" hangingPunct="1">
                <a:buNone/>
              </a:pPr>
              <a:r>
                <a:rPr lang="es-ES" sz="2200" kern="0" dirty="0" err="1" smtClean="0"/>
                <a:t>Charmander</a:t>
              </a:r>
              <a:r>
                <a:rPr lang="es-ES" sz="2200" kern="0" dirty="0" smtClean="0"/>
                <a:t> dice: “</a:t>
              </a:r>
              <a:r>
                <a:rPr lang="es-ES" sz="2200" kern="0" dirty="0" err="1" smtClean="0"/>
                <a:t>charmander</a:t>
              </a:r>
              <a:r>
                <a:rPr lang="es-ES" sz="2200" kern="0" dirty="0" smtClean="0"/>
                <a:t>!”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194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8 Rectángulo"/>
          <p:cNvSpPr/>
          <p:nvPr/>
        </p:nvSpPr>
        <p:spPr>
          <a:xfrm>
            <a:off x="611560" y="332656"/>
            <a:ext cx="43737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4400" dirty="0" smtClean="0">
                <a:latin typeface="DFPOP1-W9" panose="02010609010101010101" pitchFamily="1" charset="-128"/>
                <a:ea typeface="DFPOP1-W9" panose="02010609010101010101" pitchFamily="1" charset="-128"/>
              </a:rPr>
              <a:t>OTRA nueva especificación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 rot="10800000">
            <a:off x="1804095" y="2204863"/>
            <a:ext cx="4392488" cy="2304256"/>
          </a:xfrm>
          <a:prstGeom prst="foldedCorner">
            <a:avLst>
              <a:gd name="adj" fmla="val 22519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s-CL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979712" y="2276872"/>
            <a:ext cx="4041254" cy="2160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</a:pPr>
            <a:r>
              <a:rPr lang="es-ES" sz="2200" kern="0" dirty="0" smtClean="0"/>
              <a:t>	El simulador, en esta primera etapa, sólo permitirá evolucionar a </a:t>
            </a:r>
            <a:r>
              <a:rPr lang="es-ES" sz="2200" kern="0" dirty="0" err="1" smtClean="0"/>
              <a:t>Charmander</a:t>
            </a:r>
            <a:r>
              <a:rPr lang="es-ES" sz="2200" kern="0" dirty="0" smtClean="0"/>
              <a:t>, y le será permitido evolucionar si su nivel de vida está al máximo.</a:t>
            </a:r>
          </a:p>
          <a:p>
            <a:pPr marL="0" indent="0" eaLnBrk="1" hangingPunct="1">
              <a:buNone/>
            </a:pPr>
            <a:endParaRPr lang="es-ES" sz="2200" kern="0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860" y="4005064"/>
            <a:ext cx="31051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24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332656"/>
            <a:ext cx="8229600" cy="3096343"/>
          </a:xfrm>
        </p:spPr>
        <p:txBody>
          <a:bodyPr/>
          <a:lstStyle/>
          <a:p>
            <a:pPr algn="just">
              <a:spcBef>
                <a:spcPts val="0"/>
              </a:spcBef>
              <a:buNone/>
            </a:pPr>
            <a:r>
              <a:rPr lang="es-CL" sz="2800" dirty="0" smtClean="0">
                <a:latin typeface="DFPOP1-W9" panose="02010609010101010101" pitchFamily="1" charset="-128"/>
                <a:ea typeface="DFPOP1-W9" panose="02010609010101010101" pitchFamily="1" charset="-128"/>
              </a:rPr>
              <a:t>… y así pueden sumarse más y más especificaciones, como nuevos personajes, con otras características y otros métodos. Por eso lo mejor sería plantearse una solución como la siguiente:</a:t>
            </a:r>
          </a:p>
          <a:p>
            <a:pPr algn="just">
              <a:spcBef>
                <a:spcPts val="0"/>
              </a:spcBef>
              <a:buNone/>
            </a:pPr>
            <a:endParaRPr lang="es-CL" sz="2800" dirty="0" smtClean="0">
              <a:latin typeface="DFPOP1-W9" panose="02010609010101010101" pitchFamily="1" charset="-128"/>
              <a:ea typeface="DFPOP1-W9" panose="02010609010101010101" pitchFamily="1" charset="-128"/>
            </a:endParaRPr>
          </a:p>
          <a:p>
            <a:pPr algn="just">
              <a:spcBef>
                <a:spcPts val="0"/>
              </a:spcBef>
              <a:buNone/>
            </a:pPr>
            <a:r>
              <a:rPr lang="es-CL" sz="2800" dirty="0" smtClean="0">
                <a:latin typeface="DFPOP1-W9" panose="02010609010101010101" pitchFamily="1" charset="-128"/>
                <a:ea typeface="DFPOP1-W9" panose="02010609010101010101" pitchFamily="1" charset="-128"/>
              </a:rPr>
              <a:t>Creando 3 clases...</a:t>
            </a:r>
          </a:p>
          <a:p>
            <a:pPr>
              <a:buNone/>
            </a:pPr>
            <a:endParaRPr lang="es-CL" sz="2800" dirty="0" smtClean="0">
              <a:latin typeface="DFPOP1-W9" panose="02010609010101010101" pitchFamily="1" charset="-128"/>
              <a:ea typeface="DFPOP1-W9" panose="02010609010101010101" pitchFamily="1" charset="-128"/>
            </a:endParaRPr>
          </a:p>
          <a:p>
            <a:pPr>
              <a:buNone/>
            </a:pPr>
            <a:endParaRPr lang="es-CL" sz="2800" dirty="0">
              <a:latin typeface="DFPOP1-W9" panose="02010609010101010101" pitchFamily="1" charset="-128"/>
              <a:ea typeface="DFPOP1-W9" panose="02010609010101010101" pitchFamily="1" charset="-128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80398"/>
            <a:ext cx="7653536" cy="2605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353" y="836712"/>
            <a:ext cx="7488832" cy="5335222"/>
          </a:xfrm>
        </p:spPr>
        <p:txBody>
          <a:bodyPr/>
          <a:lstStyle/>
          <a:p>
            <a:pPr algn="just" eaLnBrk="1" hangingPunct="1"/>
            <a:r>
              <a:rPr lang="es-ES" sz="2400" dirty="0" smtClean="0"/>
              <a:t>Las dos primeras clases son idénticas.</a:t>
            </a:r>
          </a:p>
          <a:p>
            <a:pPr algn="just" eaLnBrk="1" hangingPunct="1"/>
            <a:endParaRPr lang="es-ES" sz="2400" dirty="0"/>
          </a:p>
          <a:p>
            <a:pPr algn="just" eaLnBrk="1" hangingPunct="1"/>
            <a:endParaRPr lang="es-ES" sz="2400" dirty="0" smtClean="0"/>
          </a:p>
          <a:p>
            <a:pPr algn="just" eaLnBrk="1" hangingPunct="1"/>
            <a:endParaRPr lang="es-ES" sz="2400" dirty="0" smtClean="0"/>
          </a:p>
          <a:p>
            <a:pPr algn="just" eaLnBrk="1" hangingPunct="1"/>
            <a:endParaRPr lang="es-ES" sz="1000" dirty="0" smtClean="0"/>
          </a:p>
          <a:p>
            <a:pPr algn="just" eaLnBrk="1" hangingPunct="1"/>
            <a:r>
              <a:rPr lang="es-ES" sz="2400" dirty="0" smtClean="0"/>
              <a:t>Con la 3ª hay algo en común. Así que se pueden agrupar, manteniendo las características en común en una nueva clase: </a:t>
            </a:r>
            <a:r>
              <a:rPr lang="es-ES" sz="2400" b="1" dirty="0" err="1" smtClean="0"/>
              <a:t>Pokemon</a:t>
            </a:r>
            <a:r>
              <a:rPr lang="es-ES" sz="2400" dirty="0" smtClean="0"/>
              <a:t>.</a:t>
            </a:r>
          </a:p>
          <a:p>
            <a:pPr algn="just" eaLnBrk="1" hangingPunct="1"/>
            <a:endParaRPr lang="es-ES" sz="2400" dirty="0" smtClean="0"/>
          </a:p>
          <a:p>
            <a:pPr algn="just" eaLnBrk="1" hangingPunct="1"/>
            <a:endParaRPr lang="es-ES" sz="1000" dirty="0" smtClean="0"/>
          </a:p>
          <a:p>
            <a:pPr algn="just" eaLnBrk="1" hangingPunct="1"/>
            <a:endParaRPr lang="es-ES" sz="1000" dirty="0"/>
          </a:p>
          <a:p>
            <a:pPr algn="just" eaLnBrk="1" hangingPunct="1"/>
            <a:endParaRPr lang="es-ES" sz="1000" dirty="0" smtClean="0"/>
          </a:p>
          <a:p>
            <a:pPr algn="just" eaLnBrk="1" hangingPunct="1"/>
            <a:endParaRPr lang="es-ES" sz="1000" dirty="0"/>
          </a:p>
          <a:p>
            <a:pPr algn="just" eaLnBrk="1" hangingPunct="1"/>
            <a:endParaRPr lang="es-ES" sz="1000" dirty="0" smtClean="0"/>
          </a:p>
          <a:p>
            <a:pPr algn="just" eaLnBrk="1" hangingPunct="1"/>
            <a:endParaRPr lang="es-ES" sz="1000" dirty="0"/>
          </a:p>
          <a:p>
            <a:pPr algn="just" eaLnBrk="1" hangingPunct="1"/>
            <a:endParaRPr lang="es-ES" sz="1000" dirty="0" smtClean="0"/>
          </a:p>
          <a:p>
            <a:pPr algn="just" eaLnBrk="1" hangingPunct="1"/>
            <a:endParaRPr lang="es-ES" sz="1000" dirty="0" smtClean="0"/>
          </a:p>
          <a:p>
            <a:pPr algn="just" eaLnBrk="1" hangingPunct="1"/>
            <a:endParaRPr lang="es-ES" sz="1000" dirty="0"/>
          </a:p>
          <a:p>
            <a:pPr algn="just" eaLnBrk="1" hangingPunct="1"/>
            <a:endParaRPr lang="es-ES" sz="1000" dirty="0" smtClean="0"/>
          </a:p>
          <a:p>
            <a:pPr marL="0" indent="0" algn="just" eaLnBrk="1" hangingPunct="1">
              <a:buNone/>
            </a:pPr>
            <a:endParaRPr lang="es-ES" sz="1000" dirty="0" smtClean="0"/>
          </a:p>
        </p:txBody>
      </p:sp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250825" y="188913"/>
            <a:ext cx="8497888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marL="6350" indent="-6350">
              <a:spcBef>
                <a:spcPct val="20000"/>
              </a:spcBef>
            </a:pPr>
            <a:r>
              <a:rPr lang="es-ES_tradnl" sz="3200" dirty="0" smtClean="0">
                <a:latin typeface="DFPOP1-W9" panose="02010609010101010101" pitchFamily="1" charset="-128"/>
                <a:ea typeface="DFPOP1-W9" panose="02010609010101010101" pitchFamily="1" charset="-128"/>
              </a:rPr>
              <a:t>Si observamos bien veremos lo siguiente:</a:t>
            </a:r>
            <a:endParaRPr lang="es-ES" sz="3200" dirty="0">
              <a:latin typeface="DFPOP1-W9" panose="02010609010101010101" pitchFamily="1" charset="-128"/>
              <a:ea typeface="DFPOP1-W9" panose="02010609010101010101" pitchFamily="1" charset="-128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3957656"/>
            <a:ext cx="2507449" cy="259228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802" y="1340768"/>
            <a:ext cx="4039933" cy="137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552" y="2708920"/>
            <a:ext cx="5745832" cy="4055001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39552" y="548680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Entonces se vinculan las 3 clases a la nueva clase </a:t>
            </a:r>
            <a:r>
              <a:rPr lang="es-ES" sz="2400" dirty="0" err="1"/>
              <a:t>Pokemon</a:t>
            </a:r>
            <a:r>
              <a:rPr lang="es-ES" sz="2400" dirty="0"/>
              <a:t>, en una relación llamada </a:t>
            </a:r>
            <a:r>
              <a:rPr lang="es-ES" sz="2400" i="1" dirty="0"/>
              <a:t>herencia</a:t>
            </a:r>
            <a:r>
              <a:rPr lang="es-ES" sz="2400" dirty="0" smtClean="0"/>
              <a:t>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39552" y="1445875"/>
            <a:ext cx="72476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/>
              <a:t>Como </a:t>
            </a:r>
            <a:r>
              <a:rPr lang="es-ES" sz="2400" dirty="0"/>
              <a:t>cada </a:t>
            </a:r>
            <a:r>
              <a:rPr lang="es-ES" sz="2400" dirty="0" err="1"/>
              <a:t>pókemon</a:t>
            </a:r>
            <a:r>
              <a:rPr lang="es-ES" sz="2400" dirty="0"/>
              <a:t> habla de manera diferente debe </a:t>
            </a:r>
            <a:r>
              <a:rPr lang="es-ES" sz="2400" dirty="0" err="1" smtClean="0"/>
              <a:t>sobreescribirse</a:t>
            </a:r>
            <a:r>
              <a:rPr lang="es-ES" sz="2400" dirty="0" smtClean="0"/>
              <a:t> </a:t>
            </a:r>
            <a:r>
              <a:rPr lang="es-ES" sz="2400" dirty="0"/>
              <a:t>el método </a:t>
            </a:r>
            <a:r>
              <a:rPr lang="es-ES" sz="2400" b="1" dirty="0"/>
              <a:t>hablar</a:t>
            </a:r>
            <a:r>
              <a:rPr lang="es-ES" sz="2400" dirty="0" smtClean="0"/>
              <a:t>.</a:t>
            </a:r>
            <a:endParaRPr lang="es-ES" sz="2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864" y="2115316"/>
            <a:ext cx="2592288" cy="173311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533644" y="2348880"/>
            <a:ext cx="36063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En la clase </a:t>
            </a:r>
            <a:r>
              <a:rPr lang="es-ES" sz="2400" dirty="0" err="1" smtClean="0"/>
              <a:t>Squirtle</a:t>
            </a:r>
            <a:r>
              <a:rPr lang="es-ES" sz="2400" dirty="0" smtClean="0"/>
              <a:t> </a:t>
            </a:r>
            <a:r>
              <a:rPr lang="es-ES" sz="2400" dirty="0"/>
              <a:t>se agregó una característica </a:t>
            </a:r>
            <a:r>
              <a:rPr lang="es-ES" sz="2400" b="1" i="1" dirty="0"/>
              <a:t>vida</a:t>
            </a:r>
            <a:r>
              <a:rPr lang="es-ES" sz="2400" dirty="0"/>
              <a:t> y el método </a:t>
            </a:r>
            <a:r>
              <a:rPr lang="es-ES" sz="2400" b="1" i="1" dirty="0"/>
              <a:t>evolucionar</a:t>
            </a:r>
            <a:r>
              <a:rPr lang="es-E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1508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790593"/>
            <a:ext cx="2159471" cy="2268352"/>
          </a:xfrm>
          <a:prstGeom prst="rect">
            <a:avLst/>
          </a:prstGeom>
        </p:spPr>
      </p:pic>
      <p:sp>
        <p:nvSpPr>
          <p:cNvPr id="12290" name="Rectangle 9"/>
          <p:cNvSpPr>
            <a:spLocks noChangeArrowheads="1"/>
          </p:cNvSpPr>
          <p:nvPr/>
        </p:nvSpPr>
        <p:spPr bwMode="auto">
          <a:xfrm>
            <a:off x="2771800" y="765175"/>
            <a:ext cx="5903888" cy="338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s-ES_tradnl" sz="2400" u="sng" dirty="0">
                <a:latin typeface="DFPOP1-W9" panose="02010609010101010101" pitchFamily="1" charset="-128"/>
                <a:ea typeface="DFPOP1-W9" panose="02010609010101010101" pitchFamily="1" charset="-128"/>
              </a:rPr>
              <a:t>La POO ataca los siguientes problemas</a:t>
            </a:r>
          </a:p>
          <a:p>
            <a:pPr marL="342900" indent="-342900">
              <a:spcBef>
                <a:spcPct val="20000"/>
              </a:spcBef>
            </a:pPr>
            <a:endParaRPr lang="es-ES" sz="2000" u="sng" dirty="0"/>
          </a:p>
          <a:p>
            <a:pPr marL="342900" indent="-342900">
              <a:buFont typeface="Arial" charset="0"/>
              <a:buChar char="•"/>
            </a:pPr>
            <a:r>
              <a:rPr lang="es-CL" sz="2000" dirty="0"/>
              <a:t>La falta de portabilidad del código y su escasa reusabilidad.</a:t>
            </a:r>
          </a:p>
          <a:p>
            <a:pPr marL="342900" indent="-342900">
              <a:buFont typeface="Arial" charset="0"/>
              <a:buChar char="•"/>
            </a:pPr>
            <a:endParaRPr lang="es-CL" sz="2000" dirty="0"/>
          </a:p>
          <a:p>
            <a:pPr marL="342900" indent="-342900">
              <a:buFont typeface="Arial" charset="0"/>
              <a:buChar char="•"/>
            </a:pPr>
            <a:r>
              <a:rPr lang="es-CL" sz="2000" dirty="0"/>
              <a:t>Código que es difícil de modificar.</a:t>
            </a:r>
          </a:p>
          <a:p>
            <a:pPr marL="342900" indent="-342900">
              <a:buFont typeface="Arial" charset="0"/>
              <a:buChar char="•"/>
            </a:pPr>
            <a:endParaRPr lang="es-CL" sz="2000" dirty="0"/>
          </a:p>
          <a:p>
            <a:pPr marL="342900" indent="-342900">
              <a:buFont typeface="Arial" charset="0"/>
              <a:buChar char="•"/>
            </a:pPr>
            <a:r>
              <a:rPr lang="es-CL" sz="2000" dirty="0"/>
              <a:t>Ciclos de desarrollo largos.</a:t>
            </a:r>
          </a:p>
          <a:p>
            <a:pPr marL="342900" indent="-342900">
              <a:buFont typeface="Arial" charset="0"/>
              <a:buChar char="•"/>
            </a:pPr>
            <a:endParaRPr lang="es-CL" sz="2000" dirty="0"/>
          </a:p>
          <a:p>
            <a:pPr marL="342900" indent="-342900">
              <a:buFont typeface="Arial" charset="0"/>
              <a:buChar char="•"/>
            </a:pPr>
            <a:r>
              <a:rPr lang="es-CL" sz="2000" dirty="0"/>
              <a:t>Técnicas de codificación NO intuitivas.</a:t>
            </a:r>
            <a:endParaRPr lang="es-ES_tradnl" sz="2000" dirty="0"/>
          </a:p>
          <a:p>
            <a:pPr marL="342900" indent="-342900">
              <a:spcBef>
                <a:spcPct val="20000"/>
              </a:spcBef>
            </a:pPr>
            <a:endParaRPr lang="es-ES" sz="2000" dirty="0"/>
          </a:p>
        </p:txBody>
      </p:sp>
      <p:sp>
        <p:nvSpPr>
          <p:cNvPr id="3" name="2 CuadroTexto"/>
          <p:cNvSpPr txBox="1"/>
          <p:nvPr/>
        </p:nvSpPr>
        <p:spPr>
          <a:xfrm>
            <a:off x="468313" y="4597400"/>
            <a:ext cx="5903912" cy="1322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CL" sz="2000" dirty="0"/>
              <a:t>Tiene tres características básicas: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s-CL" sz="2000" dirty="0"/>
              <a:t>	debe estar basado en </a:t>
            </a:r>
            <a:r>
              <a:rPr lang="es-CL" sz="2000" b="1" dirty="0"/>
              <a:t>objetos</a:t>
            </a:r>
            <a:r>
              <a:rPr lang="es-CL" sz="2000" dirty="0"/>
              <a:t>,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s-CL" sz="2000" dirty="0"/>
              <a:t>          basado en </a:t>
            </a:r>
            <a:r>
              <a:rPr lang="es-CL" sz="2000" b="1" dirty="0"/>
              <a:t>clases</a:t>
            </a:r>
            <a:r>
              <a:rPr lang="es-CL" sz="2000" dirty="0"/>
              <a:t> y 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s-CL" sz="2000" dirty="0"/>
              <a:t>	capaz de tener </a:t>
            </a:r>
            <a:r>
              <a:rPr lang="es-CL" sz="2000" b="1" dirty="0"/>
              <a:t>herencia</a:t>
            </a:r>
            <a:r>
              <a:rPr lang="es-CL" sz="2000" dirty="0"/>
              <a:t> de clases.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4213926"/>
            <a:ext cx="2812166" cy="22653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5185</TotalTime>
  <Words>762</Words>
  <Application>Microsoft Office PowerPoint</Application>
  <PresentationFormat>Presentación en pantalla (4:3)</PresentationFormat>
  <Paragraphs>142</Paragraphs>
  <Slides>18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DFPOP1-W9</vt:lpstr>
      <vt:lpstr>Aharoni</vt:lpstr>
      <vt:lpstr>Arial</vt:lpstr>
      <vt:lpstr>Biondi</vt:lpstr>
      <vt:lpstr>Boopee</vt:lpstr>
      <vt:lpstr>Calibri</vt:lpstr>
      <vt:lpstr>Comic Sans MS</vt:lpstr>
      <vt:lpstr>Consolas</vt:lpstr>
      <vt:lpstr>Teen</vt:lpstr>
      <vt:lpstr>Diseño predeterminado</vt:lpstr>
      <vt:lpstr>Clases y Objetos</vt:lpstr>
      <vt:lpstr>Paradigma de Programación</vt:lpstr>
      <vt:lpstr>Problema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Creando el 1º Objeto</vt:lpstr>
      <vt:lpstr>Presentación de PowerPoint</vt:lpstr>
      <vt:lpstr>Ejercicio: Revisa el siguiente código y responde.</vt:lpstr>
      <vt:lpstr>Fin</vt:lpstr>
    </vt:vector>
  </TitlesOfParts>
  <Company>Instituto Informática - UACH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PROF001</dc:creator>
  <cp:lastModifiedBy>Laboratorio</cp:lastModifiedBy>
  <cp:revision>98</cp:revision>
  <dcterms:created xsi:type="dcterms:W3CDTF">2011-03-01T13:40:37Z</dcterms:created>
  <dcterms:modified xsi:type="dcterms:W3CDTF">2016-09-21T14:27:43Z</dcterms:modified>
</cp:coreProperties>
</file>